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25"/>
  </p:notesMasterIdLst>
  <p:sldIdLst>
    <p:sldId id="278" r:id="rId2"/>
    <p:sldId id="279" r:id="rId3"/>
    <p:sldId id="280" r:id="rId4"/>
    <p:sldId id="307" r:id="rId5"/>
    <p:sldId id="308" r:id="rId6"/>
    <p:sldId id="294" r:id="rId7"/>
    <p:sldId id="281" r:id="rId8"/>
    <p:sldId id="285" r:id="rId9"/>
    <p:sldId id="303" r:id="rId10"/>
    <p:sldId id="282" r:id="rId11"/>
    <p:sldId id="300" r:id="rId12"/>
    <p:sldId id="304" r:id="rId13"/>
    <p:sldId id="305" r:id="rId14"/>
    <p:sldId id="296" r:id="rId15"/>
    <p:sldId id="309" r:id="rId16"/>
    <p:sldId id="298" r:id="rId17"/>
    <p:sldId id="306" r:id="rId18"/>
    <p:sldId id="312" r:id="rId19"/>
    <p:sldId id="310" r:id="rId20"/>
    <p:sldId id="311" r:id="rId21"/>
    <p:sldId id="291" r:id="rId22"/>
    <p:sldId id="313" r:id="rId23"/>
    <p:sldId id="293" r:id="rId24"/>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202C8F"/>
    <a:srgbClr val="E6C190"/>
    <a:srgbClr val="FDFBF6"/>
    <a:srgbClr val="AAC4E9"/>
    <a:srgbClr val="F5CDCE"/>
    <a:srgbClr val="DF8C8C"/>
    <a:srgbClr val="D4D593"/>
    <a:srgbClr val="E6F0FE"/>
    <a:srgbClr val="CDBE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2452" autoAdjust="0"/>
  </p:normalViewPr>
  <p:slideViewPr>
    <p:cSldViewPr snapToGrid="0" snapToObjects="1">
      <p:cViewPr varScale="1">
        <p:scale>
          <a:sx n="79" d="100"/>
          <a:sy n="79" d="100"/>
        </p:scale>
        <p:origin x="850" y="67"/>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dirty="0"/>
              <a:t>Good day everyone, specially to all the panelist and </a:t>
            </a:r>
            <a:r>
              <a:rPr lang="en-US" dirty="0" err="1"/>
              <a:t>kapwa</a:t>
            </a:r>
            <a:r>
              <a:rPr lang="en-US" dirty="0"/>
              <a:t> </a:t>
            </a:r>
            <a:r>
              <a:rPr lang="en-US" dirty="0" err="1"/>
              <a:t>kodegeeks</a:t>
            </a:r>
            <a:r>
              <a:rPr lang="en-US" dirty="0"/>
              <a:t> thank you for granting the time to be here. I am glad to present to you the output of mini project 1 which I entitled </a:t>
            </a:r>
            <a:r>
              <a:rPr lang="en-US" dirty="0" err="1"/>
              <a:t>myStore</a:t>
            </a:r>
            <a:r>
              <a:rPr lang="en-US" dirty="0"/>
              <a:t> Web Application. By the way, I am Garry Cacho, 44yo, married for 11years and a father of a 3 year old girl. I am still learning to climb this steep ladder to become a full pledge web developer in the near future.</a:t>
            </a:r>
          </a:p>
          <a:p>
            <a:endParaRPr lang="en-US" dirty="0"/>
          </a:p>
        </p:txBody>
      </p:sp>
    </p:spTree>
    <p:extLst>
      <p:ext uri="{BB962C8B-B14F-4D97-AF65-F5344CB8AC3E}">
        <p14:creationId xmlns:p14="http://schemas.microsoft.com/office/powerpoint/2010/main" val="283126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dirty="0"/>
              <a:t>For IDE I used </a:t>
            </a:r>
            <a:r>
              <a:rPr lang="en-US" dirty="0" err="1"/>
              <a:t>vscode</a:t>
            </a:r>
            <a:r>
              <a:rPr lang="en-US" dirty="0"/>
              <a:t> with installed html </a:t>
            </a:r>
            <a:r>
              <a:rPr lang="en-US" dirty="0" err="1"/>
              <a:t>css</a:t>
            </a:r>
            <a:r>
              <a:rPr lang="en-US" dirty="0"/>
              <a:t> </a:t>
            </a:r>
            <a:r>
              <a:rPr lang="en-US" dirty="0" err="1"/>
              <a:t>javascript</a:t>
            </a:r>
            <a:r>
              <a:rPr lang="en-US" dirty="0"/>
              <a:t> code snippets, I also installed live server extension  and </a:t>
            </a:r>
            <a:r>
              <a:rPr lang="en-US" dirty="0" err="1"/>
              <a:t>tabnine</a:t>
            </a:r>
            <a:r>
              <a:rPr lang="en-US" dirty="0"/>
              <a:t> for AI driven automatic code completion and </a:t>
            </a:r>
            <a:r>
              <a:rPr lang="en-US" dirty="0" err="1"/>
              <a:t>intellisense</a:t>
            </a:r>
            <a:r>
              <a:rPr lang="en-US" dirty="0"/>
              <a:t> since I did not yet really memorized most of the syntax</a:t>
            </a:r>
          </a:p>
          <a:p>
            <a:r>
              <a:rPr lang="en-US" dirty="0"/>
              <a:t>For version control, git and </a:t>
            </a:r>
            <a:r>
              <a:rPr lang="en-US" dirty="0" err="1"/>
              <a:t>github</a:t>
            </a:r>
            <a:r>
              <a:rPr lang="en-US" dirty="0"/>
              <a:t> is used together with </a:t>
            </a:r>
            <a:r>
              <a:rPr lang="en-US" dirty="0" err="1"/>
              <a:t>mingw</a:t>
            </a:r>
            <a:r>
              <a:rPr lang="en-US" dirty="0"/>
              <a:t> as the emulation of bash command line interface.</a:t>
            </a:r>
          </a:p>
          <a:p>
            <a:r>
              <a:rPr lang="en-US" dirty="0"/>
              <a:t>For local web service I used </a:t>
            </a:r>
            <a:r>
              <a:rPr lang="en-US" dirty="0" err="1"/>
              <a:t>xampp</a:t>
            </a:r>
            <a:r>
              <a:rPr lang="en-US" dirty="0"/>
              <a:t> for local test </a:t>
            </a:r>
            <a:r>
              <a:rPr lang="en-US" dirty="0" err="1"/>
              <a:t>deployent</a:t>
            </a:r>
            <a:r>
              <a:rPr lang="en-US" dirty="0"/>
              <a:t> and for online deployment I used </a:t>
            </a:r>
            <a:r>
              <a:rPr lang="en-US" dirty="0" err="1"/>
              <a:t>github</a:t>
            </a:r>
            <a:r>
              <a:rPr lang="en-US" dirty="0"/>
              <a:t> pages.</a:t>
            </a:r>
          </a:p>
        </p:txBody>
      </p:sp>
    </p:spTree>
    <p:extLst>
      <p:ext uri="{BB962C8B-B14F-4D97-AF65-F5344CB8AC3E}">
        <p14:creationId xmlns:p14="http://schemas.microsoft.com/office/powerpoint/2010/main" val="6498236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b="0" i="0" dirty="0">
                <a:solidFill>
                  <a:srgbClr val="D1D5DB"/>
                </a:solidFill>
                <a:effectLst/>
                <a:latin typeface="Söhne"/>
              </a:rPr>
              <a:t>A use case diagram is a visual representation of the functional requirements of a system, which shows the interactions between actors (users, roles, or other systems) and the system itself. Use case diagrams are typically used to describe the high-level functionality of a system and to show how the system interacts with its environment.</a:t>
            </a:r>
            <a:endParaRPr lang="en-US" dirty="0"/>
          </a:p>
        </p:txBody>
      </p:sp>
    </p:spTree>
    <p:extLst>
      <p:ext uri="{BB962C8B-B14F-4D97-AF65-F5344CB8AC3E}">
        <p14:creationId xmlns:p14="http://schemas.microsoft.com/office/powerpoint/2010/main" val="3175755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dirty="0"/>
              <a:t>In our case,</a:t>
            </a:r>
          </a:p>
          <a:p>
            <a:r>
              <a:rPr lang="en-US" dirty="0"/>
              <a:t>2 actors</a:t>
            </a:r>
          </a:p>
          <a:p>
            <a:r>
              <a:rPr lang="en-US" dirty="0"/>
              <a:t>7 general use cases</a:t>
            </a:r>
          </a:p>
        </p:txBody>
      </p:sp>
    </p:spTree>
    <p:extLst>
      <p:ext uri="{BB962C8B-B14F-4D97-AF65-F5344CB8AC3E}">
        <p14:creationId xmlns:p14="http://schemas.microsoft.com/office/powerpoint/2010/main" val="3412904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b="0" i="0" dirty="0">
                <a:solidFill>
                  <a:srgbClr val="D1D5DB"/>
                </a:solidFill>
                <a:effectLst/>
                <a:latin typeface="Söhne"/>
              </a:rPr>
              <a:t>object model defines the classes, objects, attributes, and methods that make up the system, as well as the relationships between them.</a:t>
            </a:r>
            <a:endParaRPr lang="en-US" dirty="0"/>
          </a:p>
        </p:txBody>
      </p:sp>
    </p:spTree>
    <p:extLst>
      <p:ext uri="{BB962C8B-B14F-4D97-AF65-F5344CB8AC3E}">
        <p14:creationId xmlns:p14="http://schemas.microsoft.com/office/powerpoint/2010/main" val="1054649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dirty="0"/>
              <a:t>1. </a:t>
            </a:r>
            <a:r>
              <a:rPr lang="en-US" dirty="0" err="1"/>
              <a:t>Product_category</a:t>
            </a:r>
            <a:r>
              <a:rPr lang="en-US" dirty="0"/>
              <a:t> model describes the grouping of each products. It has link property so that whenever the user clicks on the product category item it will be redirected to the appropriate page. The image is the </a:t>
            </a:r>
            <a:r>
              <a:rPr lang="en-US" dirty="0" err="1"/>
              <a:t>url</a:t>
            </a:r>
            <a:r>
              <a:rPr lang="en-US" dirty="0"/>
              <a:t> that represents its thumbnail.</a:t>
            </a:r>
          </a:p>
          <a:p>
            <a:r>
              <a:rPr lang="en-US" dirty="0"/>
              <a:t>2. </a:t>
            </a:r>
            <a:r>
              <a:rPr lang="en-US" dirty="0" err="1"/>
              <a:t>Product_item</a:t>
            </a:r>
            <a:r>
              <a:rPr lang="en-US" dirty="0"/>
              <a:t> model describes the characteristics of each individual product being presented. On sale marks the products as on a promotional sale, </a:t>
            </a:r>
          </a:p>
          <a:p>
            <a:r>
              <a:rPr lang="en-US"/>
              <a:t>3. User </a:t>
            </a:r>
            <a:r>
              <a:rPr lang="en-US" dirty="0"/>
              <a:t>model describes basic user data which includes the list of products that where sent to the shopping cart and the list of purchased products for delivery</a:t>
            </a:r>
          </a:p>
        </p:txBody>
      </p:sp>
    </p:spTree>
    <p:extLst>
      <p:ext uri="{BB962C8B-B14F-4D97-AF65-F5344CB8AC3E}">
        <p14:creationId xmlns:p14="http://schemas.microsoft.com/office/powerpoint/2010/main" val="42491853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pPr algn="l"/>
            <a:r>
              <a:rPr lang="en-US" b="0" i="0" dirty="0">
                <a:solidFill>
                  <a:srgbClr val="D1D5DB"/>
                </a:solidFill>
                <a:effectLst/>
                <a:latin typeface="Söhne"/>
              </a:rPr>
              <a:t>A data flow diagram (DFD) is a visual representation of how data flows within a system. It shows the inputs, processes, and outputs of a system, as well as the data stores and entities that interact with the system.</a:t>
            </a:r>
          </a:p>
          <a:p>
            <a:pPr algn="l"/>
            <a:r>
              <a:rPr lang="en-US" b="0" i="0" dirty="0">
                <a:solidFill>
                  <a:srgbClr val="D1D5DB"/>
                </a:solidFill>
                <a:effectLst/>
                <a:latin typeface="Söhne"/>
              </a:rPr>
              <a:t>The basic components of a data flow diagram include:</a:t>
            </a:r>
          </a:p>
          <a:p>
            <a:pPr algn="l">
              <a:buFont typeface="+mj-lt"/>
              <a:buAutoNum type="arabicPeriod"/>
            </a:pPr>
            <a:r>
              <a:rPr lang="en-US" b="0" i="0" dirty="0">
                <a:solidFill>
                  <a:srgbClr val="D1D5DB"/>
                </a:solidFill>
                <a:effectLst/>
                <a:latin typeface="Söhne"/>
              </a:rPr>
              <a:t>Processes: These represent the functions or activities performed within the system. Each process takes inputs, performs some operation, and produces outputs.</a:t>
            </a:r>
          </a:p>
          <a:p>
            <a:pPr algn="l">
              <a:buFont typeface="+mj-lt"/>
              <a:buAutoNum type="arabicPeriod"/>
            </a:pPr>
            <a:r>
              <a:rPr lang="en-US" b="0" i="0" dirty="0">
                <a:solidFill>
                  <a:srgbClr val="D1D5DB"/>
                </a:solidFill>
                <a:effectLst/>
                <a:latin typeface="Söhne"/>
              </a:rPr>
              <a:t>Data Flows: These are the paths through which data moves between the different components of the system, such as processes, data stores, and entities.</a:t>
            </a:r>
          </a:p>
          <a:p>
            <a:pPr algn="l">
              <a:buFont typeface="+mj-lt"/>
              <a:buAutoNum type="arabicPeriod"/>
            </a:pPr>
            <a:r>
              <a:rPr lang="en-US" b="0" i="0" dirty="0">
                <a:solidFill>
                  <a:srgbClr val="D1D5DB"/>
                </a:solidFill>
                <a:effectLst/>
                <a:latin typeface="Söhne"/>
              </a:rPr>
              <a:t>Data Stores: These are the places where data is stored within the system, such as databases or files.</a:t>
            </a:r>
          </a:p>
          <a:p>
            <a:pPr algn="l">
              <a:buFont typeface="+mj-lt"/>
              <a:buAutoNum type="arabicPeriod"/>
            </a:pPr>
            <a:r>
              <a:rPr lang="en-US" b="0" i="0" dirty="0">
                <a:solidFill>
                  <a:srgbClr val="D1D5DB"/>
                </a:solidFill>
                <a:effectLst/>
                <a:latin typeface="Söhne"/>
              </a:rPr>
              <a:t>Entities: These are the external factors that interact with the system, such as users, customers, or other systems.</a:t>
            </a:r>
          </a:p>
          <a:p>
            <a:endParaRPr lang="en-US" dirty="0"/>
          </a:p>
        </p:txBody>
      </p:sp>
    </p:spTree>
    <p:extLst>
      <p:ext uri="{BB962C8B-B14F-4D97-AF65-F5344CB8AC3E}">
        <p14:creationId xmlns:p14="http://schemas.microsoft.com/office/powerpoint/2010/main" val="2235739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dirty="0"/>
              <a:t>Red rectangle represent an external system ( a human being behind a computer, a web scraper, or a web crawler)</a:t>
            </a:r>
          </a:p>
          <a:p>
            <a:r>
              <a:rPr lang="en-US" dirty="0"/>
              <a:t>Blue bubbles represents sub system being used by the web app</a:t>
            </a:r>
          </a:p>
          <a:p>
            <a:r>
              <a:rPr lang="en-US" dirty="0"/>
              <a:t>Green rectangle represent the data sub system</a:t>
            </a:r>
          </a:p>
        </p:txBody>
      </p:sp>
    </p:spTree>
    <p:extLst>
      <p:ext uri="{BB962C8B-B14F-4D97-AF65-F5344CB8AC3E}">
        <p14:creationId xmlns:p14="http://schemas.microsoft.com/office/powerpoint/2010/main" val="3583381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dirty="0"/>
              <a:t>For this presentation related to mini project 1, I prepared 9 short basic agendas to tackle in order to fully explain the inner workings of </a:t>
            </a:r>
            <a:r>
              <a:rPr lang="en-US" dirty="0" err="1"/>
              <a:t>myStore</a:t>
            </a:r>
            <a:r>
              <a:rPr lang="en-US" dirty="0"/>
              <a:t> Web Application.</a:t>
            </a:r>
          </a:p>
          <a:p>
            <a:r>
              <a:rPr lang="en-US" dirty="0"/>
              <a:t>We have a short introduction, objectives, scope and limitations, technologies being utilized, use case diagram, object models, Data Flow Diagram, road map and last but not the least Summary.</a:t>
            </a:r>
          </a:p>
          <a:p>
            <a:r>
              <a:rPr lang="en-US" dirty="0"/>
              <a:t>I expect many questions and corrections along the way. I am glad to absorb it so that I can improve my little skill in web development. </a:t>
            </a:r>
          </a:p>
        </p:txBody>
      </p:sp>
    </p:spTree>
    <p:extLst>
      <p:ext uri="{BB962C8B-B14F-4D97-AF65-F5344CB8AC3E}">
        <p14:creationId xmlns:p14="http://schemas.microsoft.com/office/powerpoint/2010/main" val="1490058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dirty="0"/>
              <a:t>Introduction</a:t>
            </a:r>
          </a:p>
        </p:txBody>
      </p:sp>
    </p:spTree>
    <p:extLst>
      <p:ext uri="{BB962C8B-B14F-4D97-AF65-F5344CB8AC3E}">
        <p14:creationId xmlns:p14="http://schemas.microsoft.com/office/powerpoint/2010/main" val="15962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dirty="0" err="1"/>
              <a:t>myStore</a:t>
            </a:r>
            <a:r>
              <a:rPr lang="en-US" dirty="0"/>
              <a:t> Web Application, is a mock implementation of a basic and simple online shopping web app with emphasis to user-friendliness, modern look and simplicity</a:t>
            </a:r>
          </a:p>
          <a:p>
            <a:r>
              <a:rPr lang="en-US" dirty="0"/>
              <a:t>Due to the use of bootstrap framework introduced by our very helpful and inspiring mentor sir Wendell, I was able to implement responsive design that enable the web app to be viewed</a:t>
            </a:r>
          </a:p>
          <a:p>
            <a:r>
              <a:rPr lang="en-US" dirty="0"/>
              <a:t>With many device shape and sizes.</a:t>
            </a:r>
          </a:p>
          <a:p>
            <a:r>
              <a:rPr lang="en-US" dirty="0"/>
              <a:t>It has also basic product search features, that enables the user to query the desired product using a search string., this was possible due to the introduction of array filter function.</a:t>
            </a:r>
          </a:p>
        </p:txBody>
      </p:sp>
    </p:spTree>
    <p:extLst>
      <p:ext uri="{BB962C8B-B14F-4D97-AF65-F5344CB8AC3E}">
        <p14:creationId xmlns:p14="http://schemas.microsoft.com/office/powerpoint/2010/main" val="1910525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dirty="0"/>
              <a:t>Additionally, a basic security features is also implemented that enable multiple users to login and log out of the system.</a:t>
            </a:r>
          </a:p>
          <a:p>
            <a:endParaRPr lang="en-US" dirty="0"/>
          </a:p>
          <a:p>
            <a:r>
              <a:rPr lang="en-US" dirty="0"/>
              <a:t>And in order To simplify the products presentation, products are grouped into categories of similar properties so that whenever the user may opt to select a limited list of products, it would be easy for the user to browse few number of list.</a:t>
            </a:r>
          </a:p>
          <a:p>
            <a:endParaRPr lang="en-US" dirty="0"/>
          </a:p>
          <a:p>
            <a:r>
              <a:rPr lang="en-US" dirty="0"/>
              <a:t>It has also shopping cart and checkout mechanism, whereby the user before opting to buy any product, it first store the selected products in a shopping cart and the total amount will be seen during checkout</a:t>
            </a:r>
          </a:p>
          <a:p>
            <a:endParaRPr lang="en-US" dirty="0"/>
          </a:p>
        </p:txBody>
      </p:sp>
    </p:spTree>
    <p:extLst>
      <p:ext uri="{BB962C8B-B14F-4D97-AF65-F5344CB8AC3E}">
        <p14:creationId xmlns:p14="http://schemas.microsoft.com/office/powerpoint/2010/main" val="2306917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dirty="0"/>
              <a:t>The objective of the project is to</a:t>
            </a:r>
          </a:p>
          <a:p>
            <a:endParaRPr lang="en-US" dirty="0"/>
          </a:p>
          <a:p>
            <a:r>
              <a:rPr lang="en-US" dirty="0"/>
              <a:t>Basically this system is only to showcase our newly acquired skills in implementing web page design</a:t>
            </a:r>
          </a:p>
          <a:p>
            <a:endParaRPr lang="en-US" dirty="0"/>
          </a:p>
          <a:p>
            <a:r>
              <a:rPr lang="en-US" dirty="0"/>
              <a:t>An to create a proof of concept on how to implement the visualization, logic and data flow of a simple online shopping web application.</a:t>
            </a:r>
          </a:p>
        </p:txBody>
      </p:sp>
    </p:spTree>
    <p:extLst>
      <p:ext uri="{BB962C8B-B14F-4D97-AF65-F5344CB8AC3E}">
        <p14:creationId xmlns:p14="http://schemas.microsoft.com/office/powerpoint/2010/main" val="2231701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dirty="0"/>
              <a:t>The basic objective of this project is to create a static only web app that caters the necessities of a customer/client facing web application where the user can be able to login and logout, view products, add products to shopping cart, perform a checkout, opt for a mock payment transaction and view upcoming purchased delivery list</a:t>
            </a:r>
          </a:p>
        </p:txBody>
      </p:sp>
    </p:spTree>
    <p:extLst>
      <p:ext uri="{BB962C8B-B14F-4D97-AF65-F5344CB8AC3E}">
        <p14:creationId xmlns:p14="http://schemas.microsoft.com/office/powerpoint/2010/main" val="4203912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dirty="0"/>
              <a:t>Due to the static nature of the web application, all transaction data is not saved permanently using database.</a:t>
            </a:r>
          </a:p>
          <a:p>
            <a:r>
              <a:rPr lang="en-US" dirty="0"/>
              <a:t>The list of purchased products can be viewed be default, however the step by step status of delivery schedule of each product is not implemented due to the static nature of the web app.</a:t>
            </a:r>
          </a:p>
          <a:p>
            <a:r>
              <a:rPr lang="en-US" dirty="0"/>
              <a:t>Also new user registration interface form can post data entry but cannot save it the input data permanently.</a:t>
            </a:r>
          </a:p>
        </p:txBody>
      </p:sp>
    </p:spTree>
    <p:extLst>
      <p:ext uri="{BB962C8B-B14F-4D97-AF65-F5344CB8AC3E}">
        <p14:creationId xmlns:p14="http://schemas.microsoft.com/office/powerpoint/2010/main" val="3126665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dirty="0"/>
              <a:t>For the entirety of the project Implementation, I see to it that proper code segregation is adhered. I divided the code into separate file according to its intended function. I prefer clean code personally.</a:t>
            </a:r>
          </a:p>
          <a:p>
            <a:r>
              <a:rPr lang="en-US" dirty="0"/>
              <a:t>For data modeling mechanism I used </a:t>
            </a:r>
            <a:r>
              <a:rPr lang="en-US" dirty="0" err="1"/>
              <a:t>javascript</a:t>
            </a:r>
            <a:r>
              <a:rPr lang="en-US" dirty="0"/>
              <a:t> object arrays in order to describe the properties of each products, users and products category.</a:t>
            </a:r>
          </a:p>
          <a:p>
            <a:r>
              <a:rPr lang="en-US" dirty="0"/>
              <a:t>For viewing and visualization, I used the combination of html5, </a:t>
            </a:r>
            <a:r>
              <a:rPr lang="en-US" dirty="0" err="1"/>
              <a:t>css</a:t>
            </a:r>
            <a:r>
              <a:rPr lang="en-US" dirty="0"/>
              <a:t>, and bootstrap. I used vanilla </a:t>
            </a:r>
            <a:r>
              <a:rPr lang="en-US" dirty="0" err="1"/>
              <a:t>javascript</a:t>
            </a:r>
            <a:r>
              <a:rPr lang="en-US" dirty="0"/>
              <a:t> to dynamically render DOMs that relates to the products presentation.</a:t>
            </a:r>
          </a:p>
          <a:p>
            <a:r>
              <a:rPr lang="en-US" dirty="0"/>
              <a:t>And for basic page routing and business logic obviously I used vanilla JS.</a:t>
            </a:r>
          </a:p>
        </p:txBody>
      </p:sp>
    </p:spTree>
    <p:extLst>
      <p:ext uri="{BB962C8B-B14F-4D97-AF65-F5344CB8AC3E}">
        <p14:creationId xmlns:p14="http://schemas.microsoft.com/office/powerpoint/2010/main" val="3933099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www.garrymcacho.com/"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jpeg"/><Relationship Id="rId7" Type="http://schemas.openxmlformats.org/officeDocument/2006/relationships/image" Target="../media/image38.jpe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jpeg"/><Relationship Id="rId9"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44.jpeg"/><Relationship Id="rId1" Type="http://schemas.openxmlformats.org/officeDocument/2006/relationships/slideLayout" Target="../slideLayouts/slideLayout7.xml"/><Relationship Id="rId4" Type="http://schemas.openxmlformats.org/officeDocument/2006/relationships/image" Target="../media/image45.jpe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hyperlink" Target="https://gc120978levelup1.github.io/login.html" TargetMode="External"/><Relationship Id="rId7" Type="http://schemas.openxmlformats.org/officeDocument/2006/relationships/hyperlink" Target="https://gc120978levelup1.github.io/user_info.html"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hyperlink" Target="https://gc120978levelup1.github.io/checkout.html" TargetMode="External"/><Relationship Id="rId5" Type="http://schemas.openxmlformats.org/officeDocument/2006/relationships/hyperlink" Target="https://gc120978levelup1.github.io/dashboard.html" TargetMode="External"/><Relationship Id="rId4" Type="http://schemas.openxmlformats.org/officeDocument/2006/relationships/hyperlink" Target="https://gc120978levelup1.github.io/"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hyperlink" Target="http://www.garrymcacho.com/" TargetMode="Externa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23.jpe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26.jpeg"/><Relationship Id="rId4"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AD0C3F-6E6F-5130-6159-C3F0C6035F7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92081" y="52204"/>
            <a:ext cx="3607837" cy="354075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1573162" y="5630612"/>
            <a:ext cx="9206691" cy="1225296"/>
          </a:xfrm>
          <a:solidFill>
            <a:srgbClr val="E6C190">
              <a:alpha val="87843"/>
            </a:srgbClr>
          </a:solidFill>
          <a:ln>
            <a:noFill/>
          </a:ln>
        </p:spPr>
        <p:txBody>
          <a:bodyPr/>
          <a:lstStyle/>
          <a:p>
            <a:r>
              <a:rPr lang="en-US" dirty="0"/>
              <a:t>MYSTORE WEB APPLICATION mini project 1</a:t>
            </a:r>
            <a:br>
              <a:rPr lang="en-US" dirty="0"/>
            </a:br>
            <a:endParaRPr lang="en-US" dirty="0"/>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a:xfrm>
            <a:off x="4140221" y="3592962"/>
            <a:ext cx="4152122" cy="1856493"/>
          </a:xfrm>
        </p:spPr>
        <p:txBody>
          <a:bodyPr/>
          <a:lstStyle/>
          <a:p>
            <a:r>
              <a:rPr lang="en-US" b="1" dirty="0">
                <a:effectLst>
                  <a:outerShdw blurRad="38100" dist="38100" dir="2700000" algn="tl">
                    <a:srgbClr val="000000">
                      <a:alpha val="43137"/>
                    </a:srgbClr>
                  </a:outerShdw>
                </a:effectLst>
              </a:rPr>
              <a:t>GARRY M. CACHO</a:t>
            </a:r>
            <a:r>
              <a:rPr lang="en-US" dirty="0"/>
              <a:t>, 44yo</a:t>
            </a:r>
          </a:p>
          <a:p>
            <a:r>
              <a:rPr lang="en-US" sz="2000" dirty="0"/>
              <a:t>An Electrical Engineer by day, and a C++ programmer by night</a:t>
            </a:r>
          </a:p>
          <a:p>
            <a:r>
              <a:rPr lang="en-US" sz="2000" b="1" i="1" dirty="0">
                <a:effectLst>
                  <a:outerShdw blurRad="38100" dist="38100" dir="2700000" algn="tl">
                    <a:srgbClr val="000000">
                      <a:alpha val="43137"/>
                    </a:srgbClr>
                  </a:outerShdw>
                </a:effectLst>
                <a:hlinkClick r:id="rId4">
                  <a:extLst>
                    <a:ext uri="{A12FA001-AC4F-418D-AE19-62706E023703}">
                      <ahyp:hlinkClr xmlns:ahyp="http://schemas.microsoft.com/office/drawing/2018/hyperlinkcolor" val="tx"/>
                    </a:ext>
                  </a:extLst>
                </a:hlinkClick>
              </a:rPr>
              <a:t>www.garrymcacho.com</a:t>
            </a:r>
            <a:endParaRPr lang="en-US" sz="2000" b="1" i="1" dirty="0">
              <a:effectLst>
                <a:outerShdw blurRad="38100" dist="38100" dir="2700000" algn="tl">
                  <a:srgbClr val="000000">
                    <a:alpha val="43137"/>
                  </a:srgbClr>
                </a:outerShdw>
              </a:effectLst>
            </a:endParaRPr>
          </a:p>
          <a:p>
            <a:endParaRPr lang="en-US" sz="2000" dirty="0"/>
          </a:p>
          <a:p>
            <a:endParaRPr lang="en-US" dirty="0"/>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ichard Branson: My biggest travel disaster">
            <a:extLst>
              <a:ext uri="{FF2B5EF4-FFF2-40B4-BE49-F238E27FC236}">
                <a16:creationId xmlns:a16="http://schemas.microsoft.com/office/drawing/2014/main" id="{73742917-1889-F88B-9B6E-A7C900159C93}"/>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3144" y="4058920"/>
            <a:ext cx="5030174" cy="28346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p:txBody>
          <a:bodyPr/>
          <a:lstStyle/>
          <a:p>
            <a:r>
              <a:rPr lang="en-US" dirty="0"/>
              <a:t>BUSINESS OPPORTUNITIES ARE LIKE BUSES. THERE'S ALWAYS ANOTHER ONE COMING.</a:t>
            </a:r>
          </a:p>
        </p:txBody>
      </p:sp>
      <p:sp>
        <p:nvSpPr>
          <p:cNvPr id="6" name="Text Placeholder 5">
            <a:extLst>
              <a:ext uri="{FF2B5EF4-FFF2-40B4-BE49-F238E27FC236}">
                <a16:creationId xmlns:a16="http://schemas.microsoft.com/office/drawing/2014/main" id="{8E016EE4-D06F-BB48-F27D-14F290F0FE86}"/>
              </a:ext>
            </a:extLst>
          </p:cNvPr>
          <p:cNvSpPr>
            <a:spLocks noGrp="1"/>
          </p:cNvSpPr>
          <p:nvPr>
            <p:ph type="body" sz="quarter" idx="15"/>
          </p:nvPr>
        </p:nvSpPr>
        <p:spPr/>
        <p:txBody>
          <a:bodyPr/>
          <a:lstStyle/>
          <a:p>
            <a:r>
              <a:rPr lang="en-US" dirty="0"/>
              <a:t>“</a:t>
            </a:r>
          </a:p>
        </p:txBody>
      </p:sp>
      <p:sp>
        <p:nvSpPr>
          <p:cNvPr id="4" name="Text Placeholder 3">
            <a:extLst>
              <a:ext uri="{FF2B5EF4-FFF2-40B4-BE49-F238E27FC236}">
                <a16:creationId xmlns:a16="http://schemas.microsoft.com/office/drawing/2014/main" id="{D2BBD890-6A99-C160-C084-2916E2310718}"/>
              </a:ext>
            </a:extLst>
          </p:cNvPr>
          <p:cNvSpPr>
            <a:spLocks noGrp="1"/>
          </p:cNvSpPr>
          <p:nvPr>
            <p:ph type="body" sz="quarter" idx="13"/>
          </p:nvPr>
        </p:nvSpPr>
        <p:spPr>
          <a:xfrm>
            <a:off x="5130800" y="4069715"/>
            <a:ext cx="3932238" cy="588963"/>
          </a:xfrm>
        </p:spPr>
        <p:txBody>
          <a:bodyPr/>
          <a:lstStyle/>
          <a:p>
            <a:r>
              <a:rPr lang="en-US" dirty="0"/>
              <a:t>Richard Branson</a:t>
            </a:r>
          </a:p>
        </p:txBody>
      </p:sp>
      <p:sp>
        <p:nvSpPr>
          <p:cNvPr id="5" name="Text Placeholder 4">
            <a:extLst>
              <a:ext uri="{FF2B5EF4-FFF2-40B4-BE49-F238E27FC236}">
                <a16:creationId xmlns:a16="http://schemas.microsoft.com/office/drawing/2014/main" id="{EEE736C0-59DE-A4DF-7A05-6F22D48CC0D3}"/>
              </a:ext>
            </a:extLst>
          </p:cNvPr>
          <p:cNvSpPr>
            <a:spLocks noGrp="1"/>
          </p:cNvSpPr>
          <p:nvPr>
            <p:ph type="body" sz="quarter" idx="14"/>
          </p:nvPr>
        </p:nvSpPr>
        <p:spPr/>
        <p:txBody>
          <a:bodyPr/>
          <a:lstStyle/>
          <a:p>
            <a:r>
              <a:rPr lang="en-US" dirty="0"/>
              <a:t>”</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10</a:t>
            </a:fld>
            <a:endParaRPr lang="en-US" dirty="0"/>
          </a:p>
        </p:txBody>
      </p:sp>
      <p:sp>
        <p:nvSpPr>
          <p:cNvPr id="3" name="Title 1">
            <a:extLst>
              <a:ext uri="{FF2B5EF4-FFF2-40B4-BE49-F238E27FC236}">
                <a16:creationId xmlns:a16="http://schemas.microsoft.com/office/drawing/2014/main" id="{ABFA89F5-395B-7E4B-715D-AAAA7EA381CA}"/>
              </a:ext>
            </a:extLst>
          </p:cNvPr>
          <p:cNvSpPr txBox="1">
            <a:spLocks/>
          </p:cNvSpPr>
          <p:nvPr/>
        </p:nvSpPr>
        <p:spPr>
          <a:xfrm>
            <a:off x="121920" y="210312"/>
            <a:ext cx="6400800" cy="768096"/>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300" b="1" kern="1200" cap="all" baseline="0">
                <a:solidFill>
                  <a:schemeClr val="accent6"/>
                </a:solidFill>
                <a:latin typeface="Arial" panose="020B0604020202020204" pitchFamily="34" charset="0"/>
                <a:ea typeface="+mj-ea"/>
                <a:cs typeface="Arial" panose="020B0604020202020204" pitchFamily="34" charset="0"/>
              </a:defRPr>
            </a:lvl1pPr>
          </a:lstStyle>
          <a:p>
            <a:r>
              <a:rPr lang="en-US" sz="4400" dirty="0">
                <a:latin typeface="Arial Black" panose="020B0604020202020204" pitchFamily="34" charset="0"/>
                <a:cs typeface="Arial Black" panose="020B0604020202020204" pitchFamily="34" charset="0"/>
              </a:rPr>
              <a:t>Ice breaker</a:t>
            </a:r>
          </a:p>
        </p:txBody>
      </p:sp>
    </p:spTree>
    <p:extLst>
      <p:ext uri="{BB962C8B-B14F-4D97-AF65-F5344CB8AC3E}">
        <p14:creationId xmlns:p14="http://schemas.microsoft.com/office/powerpoint/2010/main" val="685681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17E4BB-4FFB-8B5A-0B12-B57897170D79}"/>
              </a:ext>
            </a:extLst>
          </p:cNvPr>
          <p:cNvPicPr>
            <a:picLocks noChangeAspect="1"/>
          </p:cNvPicPr>
          <p:nvPr/>
        </p:nvPicPr>
        <p:blipFill>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artisticLightScreen/>
                    </a14:imgEffect>
                  </a14:imgLayer>
                </a14:imgProps>
              </a:ext>
              <a:ext uri="{28A0092B-C50C-407E-A947-70E740481C1C}">
                <a14:useLocalDpi xmlns:a14="http://schemas.microsoft.com/office/drawing/2010/main"/>
              </a:ext>
            </a:extLst>
          </a:blip>
          <a:stretch>
            <a:fillRect/>
          </a:stretch>
        </p:blipFill>
        <p:spPr>
          <a:xfrm>
            <a:off x="889000" y="770714"/>
            <a:ext cx="10063480" cy="534622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 name="Title 1">
            <a:extLst>
              <a:ext uri="{FF2B5EF4-FFF2-40B4-BE49-F238E27FC236}">
                <a16:creationId xmlns:a16="http://schemas.microsoft.com/office/drawing/2014/main" id="{86D4EB89-3E8B-A507-49BB-249B1F1669B0}"/>
              </a:ext>
            </a:extLst>
          </p:cNvPr>
          <p:cNvSpPr>
            <a:spLocks noGrp="1"/>
          </p:cNvSpPr>
          <p:nvPr>
            <p:ph type="title"/>
          </p:nvPr>
        </p:nvSpPr>
        <p:spPr>
          <a:xfrm>
            <a:off x="3048000" y="2552460"/>
            <a:ext cx="6400800" cy="2812019"/>
          </a:xfrm>
          <a:noFill/>
        </p:spPr>
        <p:txBody>
          <a:bodyPr/>
          <a:lstStyle/>
          <a:p>
            <a:r>
              <a:rPr lang="en-US" sz="4400" b="1" dirty="0" err="1">
                <a:solidFill>
                  <a:schemeClr val="accent6"/>
                </a:solidFill>
                <a:latin typeface="Arial Black" panose="020B0604020202020204" pitchFamily="34" charset="0"/>
                <a:cs typeface="Arial Black" panose="020B0604020202020204" pitchFamily="34" charset="0"/>
              </a:rPr>
              <a:t>TechnologIES</a:t>
            </a:r>
            <a:r>
              <a:rPr lang="en-US" sz="4400" b="1" dirty="0">
                <a:solidFill>
                  <a:schemeClr val="accent6"/>
                </a:solidFill>
                <a:latin typeface="Arial Black" panose="020B0604020202020204" pitchFamily="34" charset="0"/>
                <a:cs typeface="Arial Black" panose="020B0604020202020204" pitchFamily="34" charset="0"/>
              </a:rPr>
              <a:t> UTILIZED TO IMPLEMENT THE PROJECT</a:t>
            </a:r>
          </a:p>
        </p:txBody>
      </p:sp>
    </p:spTree>
    <p:extLst>
      <p:ext uri="{BB962C8B-B14F-4D97-AF65-F5344CB8AC3E}">
        <p14:creationId xmlns:p14="http://schemas.microsoft.com/office/powerpoint/2010/main" val="2708285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oter Placeholder 5">
            <a:extLst>
              <a:ext uri="{FF2B5EF4-FFF2-40B4-BE49-F238E27FC236}">
                <a16:creationId xmlns:a16="http://schemas.microsoft.com/office/drawing/2014/main" id="{C1AC9CDA-AFBA-62C4-C3AD-6569C66B81A4}"/>
              </a:ext>
            </a:extLst>
          </p:cNvPr>
          <p:cNvSpPr>
            <a:spLocks noGrp="1"/>
          </p:cNvSpPr>
          <p:nvPr>
            <p:ph type="ftr" sz="quarter" idx="11"/>
          </p:nvPr>
        </p:nvSpPr>
        <p:spPr>
          <a:xfrm>
            <a:off x="556478" y="27992"/>
            <a:ext cx="3200400" cy="274320"/>
          </a:xfrm>
        </p:spPr>
        <p:txBody>
          <a:bodyPr/>
          <a:lstStyle/>
          <a:p>
            <a:r>
              <a:rPr lang="en-US" dirty="0" err="1"/>
              <a:t>myStore</a:t>
            </a:r>
            <a:r>
              <a:rPr lang="en-US" dirty="0"/>
              <a:t> Web Application Mini Project 1</a:t>
            </a:r>
          </a:p>
        </p:txBody>
      </p:sp>
      <p:sp>
        <p:nvSpPr>
          <p:cNvPr id="18" name="Slide Number Placeholder 6">
            <a:extLst>
              <a:ext uri="{FF2B5EF4-FFF2-40B4-BE49-F238E27FC236}">
                <a16:creationId xmlns:a16="http://schemas.microsoft.com/office/drawing/2014/main" id="{84E4B8B1-A53A-4E38-35E4-ED60E5A304B3}"/>
              </a:ext>
            </a:extLst>
          </p:cNvPr>
          <p:cNvSpPr>
            <a:spLocks noGrp="1"/>
          </p:cNvSpPr>
          <p:nvPr>
            <p:ph type="sldNum" sz="quarter" idx="12"/>
          </p:nvPr>
        </p:nvSpPr>
        <p:spPr>
          <a:xfrm>
            <a:off x="10945368" y="457200"/>
            <a:ext cx="987552" cy="274320"/>
          </a:xfrm>
        </p:spPr>
        <p:txBody>
          <a:bodyPr/>
          <a:lstStyle/>
          <a:p>
            <a:fld id="{48F63A3B-78C7-47BE-AE5E-E10140E04643}" type="slidenum">
              <a:rPr lang="en-US" smtClean="0"/>
              <a:t>12</a:t>
            </a:fld>
            <a:endParaRPr lang="en-US" dirty="0"/>
          </a:p>
        </p:txBody>
      </p:sp>
      <p:grpSp>
        <p:nvGrpSpPr>
          <p:cNvPr id="19" name="Group 18">
            <a:extLst>
              <a:ext uri="{FF2B5EF4-FFF2-40B4-BE49-F238E27FC236}">
                <a16:creationId xmlns:a16="http://schemas.microsoft.com/office/drawing/2014/main" id="{8A9F5398-6F16-FADB-3829-03F05593876E}"/>
              </a:ext>
            </a:extLst>
          </p:cNvPr>
          <p:cNvGrpSpPr/>
          <p:nvPr/>
        </p:nvGrpSpPr>
        <p:grpSpPr>
          <a:xfrm>
            <a:off x="897576" y="1239824"/>
            <a:ext cx="3261408" cy="4024482"/>
            <a:chOff x="897576" y="1239824"/>
            <a:chExt cx="3261408" cy="4024482"/>
          </a:xfrm>
        </p:grpSpPr>
        <p:sp>
          <p:nvSpPr>
            <p:cNvPr id="20" name="Rectangle 19">
              <a:extLst>
                <a:ext uri="{FF2B5EF4-FFF2-40B4-BE49-F238E27FC236}">
                  <a16:creationId xmlns:a16="http://schemas.microsoft.com/office/drawing/2014/main" id="{DA9368F2-5B99-3D9E-8D3A-2DC2A347F715}"/>
                </a:ext>
              </a:extLst>
            </p:cNvPr>
            <p:cNvSpPr/>
            <p:nvPr/>
          </p:nvSpPr>
          <p:spPr>
            <a:xfrm>
              <a:off x="897576" y="1950558"/>
              <a:ext cx="3261408" cy="3313748"/>
            </a:xfrm>
            <a:prstGeom prst="rect">
              <a:avLst/>
            </a:prstGeom>
            <a:solidFill>
              <a:schemeClr val="accent1">
                <a:lumMod val="25000"/>
              </a:schemeClr>
            </a:solidFill>
            <a:ln>
              <a:noFill/>
            </a:ln>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35CBB7BE-D3E9-8A41-98AE-4657E10898C9}"/>
                </a:ext>
              </a:extLst>
            </p:cNvPr>
            <p:cNvSpPr txBox="1"/>
            <p:nvPr/>
          </p:nvSpPr>
          <p:spPr>
            <a:xfrm>
              <a:off x="989022" y="4065923"/>
              <a:ext cx="3078515" cy="1015663"/>
            </a:xfrm>
            <a:prstGeom prst="rect">
              <a:avLst/>
            </a:prstGeom>
            <a:noFill/>
          </p:spPr>
          <p:txBody>
            <a:bodyPr wrap="square" rtlCol="0">
              <a:spAutoFit/>
            </a:bodyPr>
            <a:lstStyle/>
            <a:p>
              <a:r>
                <a:rPr lang="en-US" sz="2400" b="1" dirty="0">
                  <a:solidFill>
                    <a:srgbClr val="D1D5DB"/>
                  </a:solidFill>
                  <a:latin typeface="Söhne"/>
                </a:rPr>
                <a:t>MODEL</a:t>
              </a:r>
            </a:p>
            <a:p>
              <a:r>
                <a:rPr lang="en-US" dirty="0">
                  <a:solidFill>
                    <a:srgbClr val="D1D5DB"/>
                  </a:solidFill>
                  <a:latin typeface="Söhne"/>
                </a:rPr>
                <a:t>        JAVASCRIPT OBJECTS</a:t>
              </a:r>
            </a:p>
            <a:p>
              <a:endParaRPr lang="en-US" dirty="0"/>
            </a:p>
          </p:txBody>
        </p:sp>
        <p:pic>
          <p:nvPicPr>
            <p:cNvPr id="22" name="Picture 4" descr="JavaScript – Logos Download">
              <a:extLst>
                <a:ext uri="{FF2B5EF4-FFF2-40B4-BE49-F238E27FC236}">
                  <a16:creationId xmlns:a16="http://schemas.microsoft.com/office/drawing/2014/main" id="{73645A70-E4A7-4EFF-5986-0D8C1E8BC43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06589" y="1239824"/>
              <a:ext cx="2643379" cy="26433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5F31CB6F-8832-270E-9666-9DBDC389824F}"/>
              </a:ext>
            </a:extLst>
          </p:cNvPr>
          <p:cNvGrpSpPr/>
          <p:nvPr/>
        </p:nvGrpSpPr>
        <p:grpSpPr>
          <a:xfrm>
            <a:off x="4575496" y="1207879"/>
            <a:ext cx="3261408" cy="4056427"/>
            <a:chOff x="4575496" y="1207879"/>
            <a:chExt cx="3261408" cy="4056427"/>
          </a:xfrm>
        </p:grpSpPr>
        <p:sp>
          <p:nvSpPr>
            <p:cNvPr id="24" name="Rectangle 23">
              <a:extLst>
                <a:ext uri="{FF2B5EF4-FFF2-40B4-BE49-F238E27FC236}">
                  <a16:creationId xmlns:a16="http://schemas.microsoft.com/office/drawing/2014/main" id="{50B6D414-8967-72CC-FCB4-56FAF9D3F5CC}"/>
                </a:ext>
              </a:extLst>
            </p:cNvPr>
            <p:cNvSpPr/>
            <p:nvPr/>
          </p:nvSpPr>
          <p:spPr>
            <a:xfrm>
              <a:off x="4575496" y="1950558"/>
              <a:ext cx="3261408" cy="3313748"/>
            </a:xfrm>
            <a:prstGeom prst="rect">
              <a:avLst/>
            </a:prstGeom>
            <a:solidFill>
              <a:schemeClr val="accent1">
                <a:lumMod val="25000"/>
              </a:schemeClr>
            </a:solidFill>
            <a:ln>
              <a:noFill/>
            </a:ln>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25" name="TextBox 24">
              <a:extLst>
                <a:ext uri="{FF2B5EF4-FFF2-40B4-BE49-F238E27FC236}">
                  <a16:creationId xmlns:a16="http://schemas.microsoft.com/office/drawing/2014/main" id="{3087A114-468C-048D-D891-9BB8DB91E43C}"/>
                </a:ext>
              </a:extLst>
            </p:cNvPr>
            <p:cNvSpPr txBox="1"/>
            <p:nvPr/>
          </p:nvSpPr>
          <p:spPr>
            <a:xfrm>
              <a:off x="4666942" y="4065923"/>
              <a:ext cx="3078515" cy="1015663"/>
            </a:xfrm>
            <a:prstGeom prst="rect">
              <a:avLst/>
            </a:prstGeom>
            <a:noFill/>
          </p:spPr>
          <p:txBody>
            <a:bodyPr wrap="square" rtlCol="0">
              <a:spAutoFit/>
            </a:bodyPr>
            <a:lstStyle/>
            <a:p>
              <a:r>
                <a:rPr lang="en-US" sz="2400" b="1" dirty="0">
                  <a:solidFill>
                    <a:srgbClr val="D1D5DB"/>
                  </a:solidFill>
                  <a:latin typeface="Söhne"/>
                </a:rPr>
                <a:t>VIEW</a:t>
              </a:r>
            </a:p>
            <a:p>
              <a:r>
                <a:rPr lang="en-US" dirty="0">
                  <a:solidFill>
                    <a:srgbClr val="D1D5DB"/>
                  </a:solidFill>
                  <a:latin typeface="Söhne"/>
                </a:rPr>
                <a:t>        HTML, CSS, VANILLA JS,  	 		BOOTSTRAP 5</a:t>
              </a:r>
              <a:endParaRPr lang="en-US" dirty="0"/>
            </a:p>
          </p:txBody>
        </p:sp>
        <p:sp>
          <p:nvSpPr>
            <p:cNvPr id="26" name="Rectangle 25">
              <a:extLst>
                <a:ext uri="{FF2B5EF4-FFF2-40B4-BE49-F238E27FC236}">
                  <a16:creationId xmlns:a16="http://schemas.microsoft.com/office/drawing/2014/main" id="{03958040-B456-CEB4-ABA8-22575C803294}"/>
                </a:ext>
              </a:extLst>
            </p:cNvPr>
            <p:cNvSpPr/>
            <p:nvPr/>
          </p:nvSpPr>
          <p:spPr>
            <a:xfrm>
              <a:off x="4884510" y="1207879"/>
              <a:ext cx="2643378" cy="2643378"/>
            </a:xfrm>
            <a:prstGeom prst="rect">
              <a:avLst/>
            </a:prstGeom>
            <a:solidFill>
              <a:schemeClr val="bg1">
                <a:lumMod val="50000"/>
              </a:schemeClr>
            </a:solidFill>
            <a:ln>
              <a:noFill/>
            </a:ln>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pic>
          <p:nvPicPr>
            <p:cNvPr id="27" name="Picture 4" descr="JavaScript – Logos Download">
              <a:extLst>
                <a:ext uri="{FF2B5EF4-FFF2-40B4-BE49-F238E27FC236}">
                  <a16:creationId xmlns:a16="http://schemas.microsoft.com/office/drawing/2014/main" id="{692FE652-665A-AC84-21A7-8F01EE9720C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259545" y="1312529"/>
              <a:ext cx="1137248" cy="113724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HTML5 Logo - Logo-Share">
              <a:extLst>
                <a:ext uri="{FF2B5EF4-FFF2-40B4-BE49-F238E27FC236}">
                  <a16:creationId xmlns:a16="http://schemas.microsoft.com/office/drawing/2014/main" id="{9E510580-8232-7F54-A9A6-26823C17FD73}"/>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5018151" y="1312529"/>
              <a:ext cx="1137248" cy="113724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CSS 3 Logo HD Wallpaper | dd | Pinterest | Logos, Wallpapers and Chang'e 3">
              <a:extLst>
                <a:ext uri="{FF2B5EF4-FFF2-40B4-BE49-F238E27FC236}">
                  <a16:creationId xmlns:a16="http://schemas.microsoft.com/office/drawing/2014/main" id="{9867914E-73B0-25EE-E153-22EE15384688}"/>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5018151" y="2567496"/>
              <a:ext cx="1137248" cy="113724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0" descr="Bootstrap · GitHub">
              <a:extLst>
                <a:ext uri="{FF2B5EF4-FFF2-40B4-BE49-F238E27FC236}">
                  <a16:creationId xmlns:a16="http://schemas.microsoft.com/office/drawing/2014/main" id="{C73D3031-C294-AA0D-1BFF-56A172AC0E91}"/>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259545" y="2567496"/>
              <a:ext cx="1137249" cy="11372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6EA38FB0-A102-2DCD-46BB-9C1402D28C9D}"/>
              </a:ext>
            </a:extLst>
          </p:cNvPr>
          <p:cNvGrpSpPr/>
          <p:nvPr/>
        </p:nvGrpSpPr>
        <p:grpSpPr>
          <a:xfrm>
            <a:off x="8253414" y="1239824"/>
            <a:ext cx="3261408" cy="4024482"/>
            <a:chOff x="897576" y="1239824"/>
            <a:chExt cx="3261408" cy="4024482"/>
          </a:xfrm>
        </p:grpSpPr>
        <p:sp>
          <p:nvSpPr>
            <p:cNvPr id="32" name="Rectangle 31">
              <a:extLst>
                <a:ext uri="{FF2B5EF4-FFF2-40B4-BE49-F238E27FC236}">
                  <a16:creationId xmlns:a16="http://schemas.microsoft.com/office/drawing/2014/main" id="{A3AA99AA-CDAF-2A48-7EA5-C998E482A94E}"/>
                </a:ext>
              </a:extLst>
            </p:cNvPr>
            <p:cNvSpPr/>
            <p:nvPr/>
          </p:nvSpPr>
          <p:spPr>
            <a:xfrm>
              <a:off x="897576" y="1950558"/>
              <a:ext cx="3261408" cy="3313748"/>
            </a:xfrm>
            <a:prstGeom prst="rect">
              <a:avLst/>
            </a:prstGeom>
            <a:solidFill>
              <a:schemeClr val="accent1">
                <a:lumMod val="25000"/>
              </a:schemeClr>
            </a:solidFill>
            <a:ln>
              <a:noFill/>
            </a:ln>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33" name="TextBox 32">
              <a:extLst>
                <a:ext uri="{FF2B5EF4-FFF2-40B4-BE49-F238E27FC236}">
                  <a16:creationId xmlns:a16="http://schemas.microsoft.com/office/drawing/2014/main" id="{D524A1C3-EE39-B394-6CBB-55D6BFD30501}"/>
                </a:ext>
              </a:extLst>
            </p:cNvPr>
            <p:cNvSpPr txBox="1"/>
            <p:nvPr/>
          </p:nvSpPr>
          <p:spPr>
            <a:xfrm>
              <a:off x="989022" y="4065923"/>
              <a:ext cx="3078515" cy="738664"/>
            </a:xfrm>
            <a:prstGeom prst="rect">
              <a:avLst/>
            </a:prstGeom>
            <a:noFill/>
          </p:spPr>
          <p:txBody>
            <a:bodyPr wrap="square" rtlCol="0">
              <a:spAutoFit/>
            </a:bodyPr>
            <a:lstStyle/>
            <a:p>
              <a:r>
                <a:rPr lang="en-US" sz="2400" b="1" dirty="0">
                  <a:solidFill>
                    <a:srgbClr val="D1D5DB"/>
                  </a:solidFill>
                  <a:latin typeface="Söhne"/>
                </a:rPr>
                <a:t>CONTROLLER</a:t>
              </a:r>
            </a:p>
            <a:p>
              <a:r>
                <a:rPr lang="en-US" dirty="0">
                  <a:solidFill>
                    <a:srgbClr val="D1D5DB"/>
                  </a:solidFill>
                  <a:latin typeface="Söhne"/>
                </a:rPr>
                <a:t>        VANILLA JAVASCRIPT</a:t>
              </a:r>
              <a:endParaRPr lang="en-US" dirty="0"/>
            </a:p>
          </p:txBody>
        </p:sp>
        <p:pic>
          <p:nvPicPr>
            <p:cNvPr id="34" name="Picture 4" descr="JavaScript – Logos Download">
              <a:extLst>
                <a:ext uri="{FF2B5EF4-FFF2-40B4-BE49-F238E27FC236}">
                  <a16:creationId xmlns:a16="http://schemas.microsoft.com/office/drawing/2014/main" id="{ADF2EEB2-4E7A-781F-2051-8FC33A67B3C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06589" y="1239824"/>
              <a:ext cx="2643379" cy="264337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56646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oter Placeholder 3">
            <a:extLst>
              <a:ext uri="{FF2B5EF4-FFF2-40B4-BE49-F238E27FC236}">
                <a16:creationId xmlns:a16="http://schemas.microsoft.com/office/drawing/2014/main" id="{C1AA30B3-16F2-BAA4-C1B1-7AB03072BE70}"/>
              </a:ext>
            </a:extLst>
          </p:cNvPr>
          <p:cNvSpPr>
            <a:spLocks noGrp="1"/>
          </p:cNvSpPr>
          <p:nvPr>
            <p:ph type="ftr" sz="quarter" idx="11"/>
          </p:nvPr>
        </p:nvSpPr>
        <p:spPr>
          <a:xfrm>
            <a:off x="621792" y="457200"/>
            <a:ext cx="3200400" cy="274320"/>
          </a:xfrm>
        </p:spPr>
        <p:txBody>
          <a:bodyPr/>
          <a:lstStyle/>
          <a:p>
            <a:r>
              <a:rPr lang="en-US" dirty="0" err="1"/>
              <a:t>myStore</a:t>
            </a:r>
            <a:r>
              <a:rPr lang="en-US"/>
              <a:t> Web Application Mini Project 1</a:t>
            </a:r>
            <a:endParaRPr lang="en-US" dirty="0"/>
          </a:p>
        </p:txBody>
      </p:sp>
      <p:sp>
        <p:nvSpPr>
          <p:cNvPr id="18" name="Slide Number Placeholder 4">
            <a:extLst>
              <a:ext uri="{FF2B5EF4-FFF2-40B4-BE49-F238E27FC236}">
                <a16:creationId xmlns:a16="http://schemas.microsoft.com/office/drawing/2014/main" id="{AFDC0235-895B-32A8-8437-7FF9406B29C4}"/>
              </a:ext>
            </a:extLst>
          </p:cNvPr>
          <p:cNvSpPr>
            <a:spLocks noGrp="1"/>
          </p:cNvSpPr>
          <p:nvPr>
            <p:ph type="sldNum" sz="quarter" idx="12"/>
          </p:nvPr>
        </p:nvSpPr>
        <p:spPr>
          <a:xfrm>
            <a:off x="10945368" y="457200"/>
            <a:ext cx="987552" cy="274320"/>
          </a:xfrm>
        </p:spPr>
        <p:txBody>
          <a:bodyPr/>
          <a:lstStyle/>
          <a:p>
            <a:fld id="{48F63A3B-78C7-47BE-AE5E-E10140E04643}" type="slidenum">
              <a:rPr lang="en-US" smtClean="0"/>
              <a:t>13</a:t>
            </a:fld>
            <a:endParaRPr lang="en-US" dirty="0"/>
          </a:p>
        </p:txBody>
      </p:sp>
      <p:grpSp>
        <p:nvGrpSpPr>
          <p:cNvPr id="19" name="Group 18">
            <a:extLst>
              <a:ext uri="{FF2B5EF4-FFF2-40B4-BE49-F238E27FC236}">
                <a16:creationId xmlns:a16="http://schemas.microsoft.com/office/drawing/2014/main" id="{21E47CA6-D9FF-6712-6B8C-2DC3BF47129A}"/>
              </a:ext>
            </a:extLst>
          </p:cNvPr>
          <p:cNvGrpSpPr/>
          <p:nvPr/>
        </p:nvGrpSpPr>
        <p:grpSpPr>
          <a:xfrm>
            <a:off x="897576" y="1207879"/>
            <a:ext cx="3261408" cy="4150706"/>
            <a:chOff x="897576" y="1207879"/>
            <a:chExt cx="3261408" cy="4150706"/>
          </a:xfrm>
        </p:grpSpPr>
        <p:sp>
          <p:nvSpPr>
            <p:cNvPr id="20" name="Rectangle 19">
              <a:extLst>
                <a:ext uri="{FF2B5EF4-FFF2-40B4-BE49-F238E27FC236}">
                  <a16:creationId xmlns:a16="http://schemas.microsoft.com/office/drawing/2014/main" id="{3869A197-452C-CE1E-F3C3-16A969965CD8}"/>
                </a:ext>
              </a:extLst>
            </p:cNvPr>
            <p:cNvSpPr/>
            <p:nvPr/>
          </p:nvSpPr>
          <p:spPr>
            <a:xfrm>
              <a:off x="897576" y="1950558"/>
              <a:ext cx="3261408" cy="3313748"/>
            </a:xfrm>
            <a:prstGeom prst="rect">
              <a:avLst/>
            </a:prstGeom>
            <a:solidFill>
              <a:schemeClr val="accent1">
                <a:lumMod val="25000"/>
              </a:schemeClr>
            </a:solidFill>
            <a:ln>
              <a:noFill/>
            </a:ln>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98222228-8CD4-F316-5E30-AE4FD29E4E14}"/>
                </a:ext>
              </a:extLst>
            </p:cNvPr>
            <p:cNvSpPr txBox="1"/>
            <p:nvPr/>
          </p:nvSpPr>
          <p:spPr>
            <a:xfrm>
              <a:off x="989022" y="4065923"/>
              <a:ext cx="3078515" cy="1292662"/>
            </a:xfrm>
            <a:prstGeom prst="rect">
              <a:avLst/>
            </a:prstGeom>
            <a:noFill/>
          </p:spPr>
          <p:txBody>
            <a:bodyPr wrap="square" rtlCol="0">
              <a:spAutoFit/>
            </a:bodyPr>
            <a:lstStyle/>
            <a:p>
              <a:r>
                <a:rPr lang="en-US" sz="2400" b="1" dirty="0">
                  <a:solidFill>
                    <a:srgbClr val="D1D5DB"/>
                  </a:solidFill>
                  <a:latin typeface="Söhne"/>
                </a:rPr>
                <a:t>IDE</a:t>
              </a:r>
            </a:p>
            <a:p>
              <a:r>
                <a:rPr lang="en-US" dirty="0">
                  <a:solidFill>
                    <a:srgbClr val="D1D5DB"/>
                  </a:solidFill>
                  <a:latin typeface="Söhne"/>
                </a:rPr>
                <a:t>        VS CODE w/ HTML-CSS, 	TABNINE, LIVE SERVER</a:t>
              </a:r>
            </a:p>
            <a:p>
              <a:endParaRPr lang="en-US" dirty="0"/>
            </a:p>
          </p:txBody>
        </p:sp>
        <p:sp>
          <p:nvSpPr>
            <p:cNvPr id="22" name="Rectangle 21">
              <a:extLst>
                <a:ext uri="{FF2B5EF4-FFF2-40B4-BE49-F238E27FC236}">
                  <a16:creationId xmlns:a16="http://schemas.microsoft.com/office/drawing/2014/main" id="{527E28BB-0F4D-10DA-0FCD-C1B64D0C371E}"/>
                </a:ext>
              </a:extLst>
            </p:cNvPr>
            <p:cNvSpPr/>
            <p:nvPr/>
          </p:nvSpPr>
          <p:spPr>
            <a:xfrm>
              <a:off x="1178814" y="1207879"/>
              <a:ext cx="2643378" cy="2643378"/>
            </a:xfrm>
            <a:prstGeom prst="rect">
              <a:avLst/>
            </a:prstGeom>
            <a:solidFill>
              <a:schemeClr val="bg1">
                <a:lumMod val="50000"/>
              </a:schemeClr>
            </a:solidFill>
            <a:ln>
              <a:noFill/>
            </a:ln>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pic>
          <p:nvPicPr>
            <p:cNvPr id="23" name="Picture 2" descr="Vscode Icons">
              <a:extLst>
                <a:ext uri="{FF2B5EF4-FFF2-40B4-BE49-F238E27FC236}">
                  <a16:creationId xmlns:a16="http://schemas.microsoft.com/office/drawing/2014/main" id="{A2D63DC6-E35B-FA47-AFDE-C5F3CBAFA32F}"/>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299593" y="1302369"/>
              <a:ext cx="1150762" cy="113724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Bin-Sense® Live | Bin-Sense">
              <a:extLst>
                <a:ext uri="{FF2B5EF4-FFF2-40B4-BE49-F238E27FC236}">
                  <a16:creationId xmlns:a16="http://schemas.microsoft.com/office/drawing/2014/main" id="{8187B0A0-D6A1-7E43-4146-B3D8B8B6E9E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564571" y="1313170"/>
              <a:ext cx="1136607" cy="113660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63E199C1-3BE2-3516-5E56-1335C2C8C0C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313255" y="2531057"/>
              <a:ext cx="1137100" cy="1127598"/>
            </a:xfrm>
            <a:prstGeom prst="rect">
              <a:avLst/>
            </a:prstGeom>
          </p:spPr>
        </p:pic>
        <p:pic>
          <p:nvPicPr>
            <p:cNvPr id="26" name="Picture 25">
              <a:extLst>
                <a:ext uri="{FF2B5EF4-FFF2-40B4-BE49-F238E27FC236}">
                  <a16:creationId xmlns:a16="http://schemas.microsoft.com/office/drawing/2014/main" id="{A6E98D5F-BADF-192B-1A8C-A74822F45FF2}"/>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2563432" y="2555068"/>
              <a:ext cx="1136607" cy="1103587"/>
            </a:xfrm>
            <a:prstGeom prst="rect">
              <a:avLst/>
            </a:prstGeom>
          </p:spPr>
        </p:pic>
      </p:grpSp>
      <p:grpSp>
        <p:nvGrpSpPr>
          <p:cNvPr id="27" name="Group 26">
            <a:extLst>
              <a:ext uri="{FF2B5EF4-FFF2-40B4-BE49-F238E27FC236}">
                <a16:creationId xmlns:a16="http://schemas.microsoft.com/office/drawing/2014/main" id="{B5844E47-EE2B-5BE9-8892-3D72130D89DB}"/>
              </a:ext>
            </a:extLst>
          </p:cNvPr>
          <p:cNvGrpSpPr/>
          <p:nvPr/>
        </p:nvGrpSpPr>
        <p:grpSpPr>
          <a:xfrm>
            <a:off x="4575496" y="1207879"/>
            <a:ext cx="3261408" cy="4056427"/>
            <a:chOff x="4575496" y="1207879"/>
            <a:chExt cx="3261408" cy="4056427"/>
          </a:xfrm>
        </p:grpSpPr>
        <p:sp>
          <p:nvSpPr>
            <p:cNvPr id="28" name="Rectangle 27">
              <a:extLst>
                <a:ext uri="{FF2B5EF4-FFF2-40B4-BE49-F238E27FC236}">
                  <a16:creationId xmlns:a16="http://schemas.microsoft.com/office/drawing/2014/main" id="{D5D83E99-3245-6B6D-6DBA-745BC1092697}"/>
                </a:ext>
              </a:extLst>
            </p:cNvPr>
            <p:cNvSpPr/>
            <p:nvPr/>
          </p:nvSpPr>
          <p:spPr>
            <a:xfrm>
              <a:off x="4575496" y="1950558"/>
              <a:ext cx="3261408" cy="3313748"/>
            </a:xfrm>
            <a:prstGeom prst="rect">
              <a:avLst/>
            </a:prstGeom>
            <a:solidFill>
              <a:schemeClr val="accent1">
                <a:lumMod val="25000"/>
              </a:schemeClr>
            </a:solidFill>
            <a:ln>
              <a:noFill/>
            </a:ln>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29" name="TextBox 28">
              <a:extLst>
                <a:ext uri="{FF2B5EF4-FFF2-40B4-BE49-F238E27FC236}">
                  <a16:creationId xmlns:a16="http://schemas.microsoft.com/office/drawing/2014/main" id="{F3760ACA-31C2-6448-F7CB-69DBB0EAFDA3}"/>
                </a:ext>
              </a:extLst>
            </p:cNvPr>
            <p:cNvSpPr txBox="1"/>
            <p:nvPr/>
          </p:nvSpPr>
          <p:spPr>
            <a:xfrm>
              <a:off x="4666942" y="4065923"/>
              <a:ext cx="3078515" cy="1015663"/>
            </a:xfrm>
            <a:prstGeom prst="rect">
              <a:avLst/>
            </a:prstGeom>
            <a:noFill/>
          </p:spPr>
          <p:txBody>
            <a:bodyPr wrap="square" rtlCol="0">
              <a:spAutoFit/>
            </a:bodyPr>
            <a:lstStyle/>
            <a:p>
              <a:r>
                <a:rPr lang="en-US" sz="2400" b="1" dirty="0">
                  <a:solidFill>
                    <a:srgbClr val="D1D5DB"/>
                  </a:solidFill>
                  <a:latin typeface="Söhne"/>
                </a:rPr>
                <a:t>VERSION CONTROL</a:t>
              </a:r>
            </a:p>
            <a:p>
              <a:r>
                <a:rPr lang="en-US" dirty="0">
                  <a:solidFill>
                    <a:srgbClr val="D1D5DB"/>
                  </a:solidFill>
                  <a:latin typeface="Söhne"/>
                </a:rPr>
                <a:t>        GIT AND GITHUB, 	MINGW-CLI</a:t>
              </a:r>
              <a:endParaRPr lang="en-US" dirty="0"/>
            </a:p>
          </p:txBody>
        </p:sp>
        <p:sp>
          <p:nvSpPr>
            <p:cNvPr id="30" name="Rectangle 29">
              <a:extLst>
                <a:ext uri="{FF2B5EF4-FFF2-40B4-BE49-F238E27FC236}">
                  <a16:creationId xmlns:a16="http://schemas.microsoft.com/office/drawing/2014/main" id="{04587D68-39C0-0C33-96D6-5DFDC2337602}"/>
                </a:ext>
              </a:extLst>
            </p:cNvPr>
            <p:cNvSpPr/>
            <p:nvPr/>
          </p:nvSpPr>
          <p:spPr>
            <a:xfrm>
              <a:off x="4884510" y="1207879"/>
              <a:ext cx="2643378" cy="2643378"/>
            </a:xfrm>
            <a:prstGeom prst="rect">
              <a:avLst/>
            </a:prstGeom>
            <a:solidFill>
              <a:schemeClr val="bg1">
                <a:lumMod val="50000"/>
              </a:schemeClr>
            </a:solidFill>
            <a:ln>
              <a:noFill/>
            </a:ln>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pic>
          <p:nvPicPr>
            <p:cNvPr id="31" name="Picture 6" descr="An Introduction to Version Control System for Developers - Super Dev ...">
              <a:extLst>
                <a:ext uri="{FF2B5EF4-FFF2-40B4-BE49-F238E27FC236}">
                  <a16:creationId xmlns:a16="http://schemas.microsoft.com/office/drawing/2014/main" id="{7E026BF4-AD12-40F2-2823-4B5CE7C19891}"/>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018151" y="1313170"/>
              <a:ext cx="1136607" cy="113660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See the source image">
              <a:extLst>
                <a:ext uri="{FF2B5EF4-FFF2-40B4-BE49-F238E27FC236}">
                  <a16:creationId xmlns:a16="http://schemas.microsoft.com/office/drawing/2014/main" id="{4048D4F1-FD5B-EB4E-B97A-C2E591D8BD9F}"/>
                </a:ext>
              </a:extLst>
            </p:cNvPr>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6259546" y="1313170"/>
              <a:ext cx="1137248" cy="113660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0" descr="MinGW-W64 Logos">
              <a:extLst>
                <a:ext uri="{FF2B5EF4-FFF2-40B4-BE49-F238E27FC236}">
                  <a16:creationId xmlns:a16="http://schemas.microsoft.com/office/drawing/2014/main" id="{DAC9BF17-23B6-ADE6-3975-EFAD94287E28}"/>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624007" y="2610622"/>
              <a:ext cx="1136607" cy="11366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E7BCDE92-EB8E-12F1-5590-C6BAE6213D9C}"/>
              </a:ext>
            </a:extLst>
          </p:cNvPr>
          <p:cNvGrpSpPr/>
          <p:nvPr/>
        </p:nvGrpSpPr>
        <p:grpSpPr>
          <a:xfrm>
            <a:off x="8253414" y="1171664"/>
            <a:ext cx="3261408" cy="4056427"/>
            <a:chOff x="8253414" y="1171664"/>
            <a:chExt cx="3261408" cy="4056427"/>
          </a:xfrm>
        </p:grpSpPr>
        <p:grpSp>
          <p:nvGrpSpPr>
            <p:cNvPr id="34" name="Group 33">
              <a:extLst>
                <a:ext uri="{FF2B5EF4-FFF2-40B4-BE49-F238E27FC236}">
                  <a16:creationId xmlns:a16="http://schemas.microsoft.com/office/drawing/2014/main" id="{7F65922B-E8FA-517A-9626-43D7D4B57705}"/>
                </a:ext>
              </a:extLst>
            </p:cNvPr>
            <p:cNvGrpSpPr/>
            <p:nvPr/>
          </p:nvGrpSpPr>
          <p:grpSpPr>
            <a:xfrm>
              <a:off x="8253414" y="1171664"/>
              <a:ext cx="3261408" cy="4056427"/>
              <a:chOff x="8253414" y="1171664"/>
              <a:chExt cx="3261408" cy="4056427"/>
            </a:xfrm>
          </p:grpSpPr>
          <p:sp>
            <p:nvSpPr>
              <p:cNvPr id="35" name="Rectangle 34">
                <a:extLst>
                  <a:ext uri="{FF2B5EF4-FFF2-40B4-BE49-F238E27FC236}">
                    <a16:creationId xmlns:a16="http://schemas.microsoft.com/office/drawing/2014/main" id="{96360D62-2972-51EF-FF71-084F511B6E75}"/>
                  </a:ext>
                </a:extLst>
              </p:cNvPr>
              <p:cNvSpPr/>
              <p:nvPr/>
            </p:nvSpPr>
            <p:spPr>
              <a:xfrm>
                <a:off x="8253414" y="1914343"/>
                <a:ext cx="3261408" cy="3313748"/>
              </a:xfrm>
              <a:prstGeom prst="rect">
                <a:avLst/>
              </a:prstGeom>
              <a:solidFill>
                <a:schemeClr val="accent1">
                  <a:lumMod val="25000"/>
                </a:schemeClr>
              </a:solidFill>
              <a:ln>
                <a:noFill/>
              </a:ln>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36" name="TextBox 35">
                <a:extLst>
                  <a:ext uri="{FF2B5EF4-FFF2-40B4-BE49-F238E27FC236}">
                    <a16:creationId xmlns:a16="http://schemas.microsoft.com/office/drawing/2014/main" id="{1BAC9FA5-75C7-1B6E-C83B-0BCFB885E099}"/>
                  </a:ext>
                </a:extLst>
              </p:cNvPr>
              <p:cNvSpPr txBox="1"/>
              <p:nvPr/>
            </p:nvSpPr>
            <p:spPr>
              <a:xfrm>
                <a:off x="8344860" y="4029708"/>
                <a:ext cx="3078515" cy="738664"/>
              </a:xfrm>
              <a:prstGeom prst="rect">
                <a:avLst/>
              </a:prstGeom>
              <a:noFill/>
            </p:spPr>
            <p:txBody>
              <a:bodyPr wrap="square" rtlCol="0">
                <a:spAutoFit/>
              </a:bodyPr>
              <a:lstStyle/>
              <a:p>
                <a:r>
                  <a:rPr lang="en-US" sz="2400" b="1" dirty="0">
                    <a:solidFill>
                      <a:srgbClr val="D1D5DB"/>
                    </a:solidFill>
                    <a:latin typeface="Söhne"/>
                  </a:rPr>
                  <a:t>WEB SERVICE</a:t>
                </a:r>
              </a:p>
              <a:p>
                <a:r>
                  <a:rPr lang="en-US" dirty="0">
                    <a:solidFill>
                      <a:srgbClr val="D1D5DB"/>
                    </a:solidFill>
                    <a:latin typeface="Söhne"/>
                  </a:rPr>
                  <a:t>        XAMPP, GITHUB-PAGES</a:t>
                </a:r>
                <a:endParaRPr lang="en-US" dirty="0"/>
              </a:p>
            </p:txBody>
          </p:sp>
          <p:sp>
            <p:nvSpPr>
              <p:cNvPr id="37" name="Rectangle 36">
                <a:extLst>
                  <a:ext uri="{FF2B5EF4-FFF2-40B4-BE49-F238E27FC236}">
                    <a16:creationId xmlns:a16="http://schemas.microsoft.com/office/drawing/2014/main" id="{E03CC18F-592D-71E1-E180-6CC6565E9F78}"/>
                  </a:ext>
                </a:extLst>
              </p:cNvPr>
              <p:cNvSpPr/>
              <p:nvPr/>
            </p:nvSpPr>
            <p:spPr>
              <a:xfrm>
                <a:off x="8562428" y="1171664"/>
                <a:ext cx="2643378" cy="2643378"/>
              </a:xfrm>
              <a:prstGeom prst="rect">
                <a:avLst/>
              </a:prstGeom>
              <a:solidFill>
                <a:schemeClr val="bg1">
                  <a:lumMod val="50000"/>
                </a:schemeClr>
              </a:solidFill>
              <a:ln>
                <a:noFill/>
              </a:ln>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pic>
            <p:nvPicPr>
              <p:cNvPr id="38" name="Picture 12" descr="Updating PHP version with XAMPP – write">
                <a:extLst>
                  <a:ext uri="{FF2B5EF4-FFF2-40B4-BE49-F238E27FC236}">
                    <a16:creationId xmlns:a16="http://schemas.microsoft.com/office/drawing/2014/main" id="{D45D289C-6C24-1ABA-EBB7-E510F213F93D}"/>
                  </a:ext>
                </a:extLst>
              </p:cNvPr>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a:stretch/>
            </p:blipFill>
            <p:spPr bwMode="auto">
              <a:xfrm>
                <a:off x="8846757" y="1262014"/>
                <a:ext cx="1132985" cy="1308784"/>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Picture 8" descr="See the source image">
              <a:extLst>
                <a:ext uri="{FF2B5EF4-FFF2-40B4-BE49-F238E27FC236}">
                  <a16:creationId xmlns:a16="http://schemas.microsoft.com/office/drawing/2014/main" id="{3AF42547-27EB-C5EB-440F-26228B0CCB46}"/>
                </a:ext>
              </a:extLst>
            </p:cNvPr>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9962442" y="2602177"/>
              <a:ext cx="1137248" cy="113660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321604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B7BCE9-07DC-F9AF-E23D-216DA4755BDF}"/>
              </a:ext>
            </a:extLst>
          </p:cNvPr>
          <p:cNvPicPr>
            <a:picLocks noChangeAspect="1"/>
          </p:cNvPicPr>
          <p:nvPr/>
        </p:nvPicPr>
        <p:blipFill rotWithShape="1">
          <a:blip r:embed="rId3" cstate="screen">
            <a:alphaModFix amt="20000"/>
            <a:extLst>
              <a:ext uri="{28A0092B-C50C-407E-A947-70E740481C1C}">
                <a14:useLocalDpi xmlns:a14="http://schemas.microsoft.com/office/drawing/2010/main"/>
              </a:ext>
            </a:extLst>
          </a:blip>
          <a:srcRect/>
          <a:stretch/>
        </p:blipFill>
        <p:spPr>
          <a:xfrm rot="355090">
            <a:off x="269240" y="579120"/>
            <a:ext cx="11653520" cy="5875020"/>
          </a:xfrm>
          <a:prstGeom prst="rect">
            <a:avLst/>
          </a:prstGeom>
          <a:ln>
            <a:noFill/>
          </a:ln>
          <a:effectLst>
            <a:outerShdw blurRad="190500" algn="tl" rotWithShape="0">
              <a:srgbClr val="000000">
                <a:alpha val="70000"/>
              </a:srgbClr>
            </a:outerShdw>
          </a:effectLst>
        </p:spPr>
      </p:pic>
      <p:sp>
        <p:nvSpPr>
          <p:cNvPr id="4" name="Title 1">
            <a:extLst>
              <a:ext uri="{FF2B5EF4-FFF2-40B4-BE49-F238E27FC236}">
                <a16:creationId xmlns:a16="http://schemas.microsoft.com/office/drawing/2014/main" id="{8CFC8E20-F48E-001E-593A-919367ACC7A3}"/>
              </a:ext>
            </a:extLst>
          </p:cNvPr>
          <p:cNvSpPr>
            <a:spLocks noGrp="1"/>
          </p:cNvSpPr>
          <p:nvPr>
            <p:ph type="title"/>
          </p:nvPr>
        </p:nvSpPr>
        <p:spPr>
          <a:xfrm>
            <a:off x="2895600" y="2897901"/>
            <a:ext cx="6400800" cy="768096"/>
          </a:xfrm>
        </p:spPr>
        <p:txBody>
          <a:bodyPr/>
          <a:lstStyle/>
          <a:p>
            <a:r>
              <a:rPr lang="en-US" sz="4400" b="1" dirty="0">
                <a:solidFill>
                  <a:schemeClr val="accent6"/>
                </a:solidFill>
                <a:latin typeface="Arial Black" panose="020B0604020202020204" pitchFamily="34" charset="0"/>
                <a:cs typeface="Arial Black" panose="020B0604020202020204" pitchFamily="34" charset="0"/>
              </a:rPr>
              <a:t>Use case diagram</a:t>
            </a:r>
          </a:p>
        </p:txBody>
      </p:sp>
    </p:spTree>
    <p:extLst>
      <p:ext uri="{BB962C8B-B14F-4D97-AF65-F5344CB8AC3E}">
        <p14:creationId xmlns:p14="http://schemas.microsoft.com/office/powerpoint/2010/main" val="4259730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D57B21E-3793-2EA0-4404-CF25273F4B5A}"/>
              </a:ext>
            </a:extLst>
          </p:cNvPr>
          <p:cNvSpPr/>
          <p:nvPr/>
        </p:nvSpPr>
        <p:spPr>
          <a:xfrm>
            <a:off x="3130246" y="945091"/>
            <a:ext cx="8797587" cy="5340604"/>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CC5CF31-B02E-3170-0274-328E30B7FECC}"/>
              </a:ext>
            </a:extLst>
          </p:cNvPr>
          <p:cNvSpPr txBox="1"/>
          <p:nvPr/>
        </p:nvSpPr>
        <p:spPr>
          <a:xfrm>
            <a:off x="6008752" y="558752"/>
            <a:ext cx="3480440" cy="369332"/>
          </a:xfrm>
          <a:prstGeom prst="rect">
            <a:avLst/>
          </a:prstGeom>
          <a:noFill/>
        </p:spPr>
        <p:txBody>
          <a:bodyPr wrap="none" rtlCol="0">
            <a:spAutoFit/>
          </a:bodyPr>
          <a:lstStyle/>
          <a:p>
            <a:r>
              <a:rPr lang="en-US" dirty="0" err="1"/>
              <a:t>myStore</a:t>
            </a:r>
            <a:r>
              <a:rPr lang="en-US" dirty="0"/>
              <a:t> Online Shopping System</a:t>
            </a:r>
          </a:p>
        </p:txBody>
      </p:sp>
      <p:sp>
        <p:nvSpPr>
          <p:cNvPr id="11" name="Oval 10">
            <a:extLst>
              <a:ext uri="{FF2B5EF4-FFF2-40B4-BE49-F238E27FC236}">
                <a16:creationId xmlns:a16="http://schemas.microsoft.com/office/drawing/2014/main" id="{3636AEAA-0873-0F21-8FE8-32556C236C18}"/>
              </a:ext>
            </a:extLst>
          </p:cNvPr>
          <p:cNvSpPr/>
          <p:nvPr/>
        </p:nvSpPr>
        <p:spPr>
          <a:xfrm>
            <a:off x="3852556" y="5047925"/>
            <a:ext cx="2205423" cy="869036"/>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000" dirty="0">
                <a:solidFill>
                  <a:schemeClr val="bg1"/>
                </a:solidFill>
              </a:rPr>
              <a:t>VIEW PRODUCTS</a:t>
            </a:r>
          </a:p>
        </p:txBody>
      </p:sp>
      <p:sp>
        <p:nvSpPr>
          <p:cNvPr id="12" name="Oval 11">
            <a:extLst>
              <a:ext uri="{FF2B5EF4-FFF2-40B4-BE49-F238E27FC236}">
                <a16:creationId xmlns:a16="http://schemas.microsoft.com/office/drawing/2014/main" id="{15FDD46B-BEF7-25C2-F73D-EE9FC8DEE217}"/>
              </a:ext>
            </a:extLst>
          </p:cNvPr>
          <p:cNvSpPr/>
          <p:nvPr/>
        </p:nvSpPr>
        <p:spPr>
          <a:xfrm>
            <a:off x="9674383" y="3943425"/>
            <a:ext cx="2011680" cy="105814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1"/>
                </a:solidFill>
              </a:rPr>
              <a:t>MAKE PURCHASE</a:t>
            </a:r>
          </a:p>
        </p:txBody>
      </p:sp>
      <p:sp>
        <p:nvSpPr>
          <p:cNvPr id="13" name="Oval 12">
            <a:extLst>
              <a:ext uri="{FF2B5EF4-FFF2-40B4-BE49-F238E27FC236}">
                <a16:creationId xmlns:a16="http://schemas.microsoft.com/office/drawing/2014/main" id="{F659078A-224B-9378-33D3-3F4FC93785CE}"/>
              </a:ext>
            </a:extLst>
          </p:cNvPr>
          <p:cNvSpPr/>
          <p:nvPr/>
        </p:nvSpPr>
        <p:spPr>
          <a:xfrm>
            <a:off x="6790023" y="4884661"/>
            <a:ext cx="2101690" cy="105814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1"/>
                </a:solidFill>
              </a:rPr>
              <a:t>CHECKOUT</a:t>
            </a:r>
          </a:p>
        </p:txBody>
      </p:sp>
      <p:sp>
        <p:nvSpPr>
          <p:cNvPr id="14" name="Oval 13">
            <a:extLst>
              <a:ext uri="{FF2B5EF4-FFF2-40B4-BE49-F238E27FC236}">
                <a16:creationId xmlns:a16="http://schemas.microsoft.com/office/drawing/2014/main" id="{820564E8-617F-1B93-79E9-80447B144646}"/>
              </a:ext>
            </a:extLst>
          </p:cNvPr>
          <p:cNvSpPr/>
          <p:nvPr/>
        </p:nvSpPr>
        <p:spPr>
          <a:xfrm>
            <a:off x="3905662" y="1129650"/>
            <a:ext cx="2101690" cy="77608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solidFill>
                  <a:schemeClr val="bg1"/>
                </a:solidFill>
              </a:rPr>
              <a:t>LOGIN</a:t>
            </a:r>
          </a:p>
        </p:txBody>
      </p:sp>
      <p:cxnSp>
        <p:nvCxnSpPr>
          <p:cNvPr id="15" name="Straight Arrow Connector 14">
            <a:extLst>
              <a:ext uri="{FF2B5EF4-FFF2-40B4-BE49-F238E27FC236}">
                <a16:creationId xmlns:a16="http://schemas.microsoft.com/office/drawing/2014/main" id="{1DF4C763-DF0E-837B-4F98-7E1AFCDFCD88}"/>
              </a:ext>
            </a:extLst>
          </p:cNvPr>
          <p:cNvCxnSpPr>
            <a:cxnSpLocks/>
            <a:stCxn id="29" idx="3"/>
            <a:endCxn id="14" idx="2"/>
          </p:cNvCxnSpPr>
          <p:nvPr/>
        </p:nvCxnSpPr>
        <p:spPr>
          <a:xfrm flipV="1">
            <a:off x="1771665" y="1517694"/>
            <a:ext cx="2133997" cy="302744"/>
          </a:xfrm>
          <a:prstGeom prst="straightConnector1">
            <a:avLst/>
          </a:prstGeom>
          <a:ln w="57150">
            <a:solidFill>
              <a:srgbClr val="202C8F"/>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5C48D55-DA48-483E-8498-4E1FD5A41D9E}"/>
              </a:ext>
            </a:extLst>
          </p:cNvPr>
          <p:cNvCxnSpPr>
            <a:cxnSpLocks/>
            <a:stCxn id="29" idx="3"/>
            <a:endCxn id="11" idx="2"/>
          </p:cNvCxnSpPr>
          <p:nvPr/>
        </p:nvCxnSpPr>
        <p:spPr>
          <a:xfrm>
            <a:off x="1771665" y="1820438"/>
            <a:ext cx="2080891" cy="3662005"/>
          </a:xfrm>
          <a:prstGeom prst="straightConnector1">
            <a:avLst/>
          </a:prstGeom>
          <a:ln w="57150">
            <a:solidFill>
              <a:srgbClr val="202C8F"/>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46B2CF45-9E97-C607-D545-E1E153FAA83E}"/>
              </a:ext>
            </a:extLst>
          </p:cNvPr>
          <p:cNvSpPr/>
          <p:nvPr/>
        </p:nvSpPr>
        <p:spPr>
          <a:xfrm>
            <a:off x="3905662" y="2968497"/>
            <a:ext cx="2101690" cy="105814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1"/>
                </a:solidFill>
              </a:rPr>
              <a:t>SHOPPING CART</a:t>
            </a:r>
          </a:p>
        </p:txBody>
      </p:sp>
      <p:cxnSp>
        <p:nvCxnSpPr>
          <p:cNvPr id="21" name="Straight Arrow Connector 20">
            <a:extLst>
              <a:ext uri="{FF2B5EF4-FFF2-40B4-BE49-F238E27FC236}">
                <a16:creationId xmlns:a16="http://schemas.microsoft.com/office/drawing/2014/main" id="{B2F05901-7F1B-1319-7A87-EEC8964219D0}"/>
              </a:ext>
            </a:extLst>
          </p:cNvPr>
          <p:cNvCxnSpPr>
            <a:cxnSpLocks/>
            <a:stCxn id="37" idx="3"/>
            <a:endCxn id="11" idx="2"/>
          </p:cNvCxnSpPr>
          <p:nvPr/>
        </p:nvCxnSpPr>
        <p:spPr>
          <a:xfrm>
            <a:off x="1792667" y="4589454"/>
            <a:ext cx="2059889" cy="892989"/>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E8944C4C-C052-4650-C0A8-5716F4971EEE}"/>
              </a:ext>
            </a:extLst>
          </p:cNvPr>
          <p:cNvGrpSpPr/>
          <p:nvPr/>
        </p:nvGrpSpPr>
        <p:grpSpPr>
          <a:xfrm>
            <a:off x="236347" y="1277768"/>
            <a:ext cx="2184400" cy="2308153"/>
            <a:chOff x="1234341" y="1248126"/>
            <a:chExt cx="2184400" cy="2308153"/>
          </a:xfrm>
          <a:solidFill>
            <a:schemeClr val="bg2">
              <a:lumMod val="50000"/>
            </a:schemeClr>
          </a:solidFill>
        </p:grpSpPr>
        <p:grpSp>
          <p:nvGrpSpPr>
            <p:cNvPr id="23" name="Group 22">
              <a:extLst>
                <a:ext uri="{FF2B5EF4-FFF2-40B4-BE49-F238E27FC236}">
                  <a16:creationId xmlns:a16="http://schemas.microsoft.com/office/drawing/2014/main" id="{8013A3F8-7348-FDD6-F818-C1572BA98869}"/>
                </a:ext>
              </a:extLst>
            </p:cNvPr>
            <p:cNvGrpSpPr/>
            <p:nvPr/>
          </p:nvGrpSpPr>
          <p:grpSpPr>
            <a:xfrm>
              <a:off x="1883424" y="1248126"/>
              <a:ext cx="886235" cy="1741679"/>
              <a:chOff x="1422954" y="2222229"/>
              <a:chExt cx="1265546" cy="2177464"/>
            </a:xfrm>
            <a:grpFill/>
          </p:grpSpPr>
          <p:sp>
            <p:nvSpPr>
              <p:cNvPr id="25" name="Rectangle 24">
                <a:extLst>
                  <a:ext uri="{FF2B5EF4-FFF2-40B4-BE49-F238E27FC236}">
                    <a16:creationId xmlns:a16="http://schemas.microsoft.com/office/drawing/2014/main" id="{8DDCCD6B-BEB1-F94C-F231-DCDB72CB1393}"/>
                  </a:ext>
                </a:extLst>
              </p:cNvPr>
              <p:cNvSpPr/>
              <p:nvPr/>
            </p:nvSpPr>
            <p:spPr>
              <a:xfrm>
                <a:off x="2006600" y="2435589"/>
                <a:ext cx="71120" cy="105814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29568B6-394C-0B77-9A59-12EBBDDA6FB7}"/>
                  </a:ext>
                </a:extLst>
              </p:cNvPr>
              <p:cNvSpPr/>
              <p:nvPr/>
            </p:nvSpPr>
            <p:spPr>
              <a:xfrm>
                <a:off x="1803400" y="2222229"/>
                <a:ext cx="477520" cy="42672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F29946C-2B05-1085-32AB-4091696FF4C3}"/>
                  </a:ext>
                </a:extLst>
              </p:cNvPr>
              <p:cNvSpPr/>
              <p:nvPr/>
            </p:nvSpPr>
            <p:spPr>
              <a:xfrm rot="2056843">
                <a:off x="1714777" y="3341545"/>
                <a:ext cx="71120" cy="105814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834692B-A545-F83F-D298-3DAFB173E9BB}"/>
                  </a:ext>
                </a:extLst>
              </p:cNvPr>
              <p:cNvSpPr/>
              <p:nvPr/>
            </p:nvSpPr>
            <p:spPr>
              <a:xfrm rot="19429860">
                <a:off x="2311990" y="3332446"/>
                <a:ext cx="71120" cy="105814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D6D34E0-85EF-7276-E298-1CADBD9E32CE}"/>
                  </a:ext>
                </a:extLst>
              </p:cNvPr>
              <p:cNvSpPr/>
              <p:nvPr/>
            </p:nvSpPr>
            <p:spPr>
              <a:xfrm>
                <a:off x="1422954" y="2865120"/>
                <a:ext cx="1265546" cy="71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F2A5EEF-DB1E-7773-7B1A-7AC6A1F90296}"/>
                </a:ext>
              </a:extLst>
            </p:cNvPr>
            <p:cNvSpPr txBox="1"/>
            <p:nvPr/>
          </p:nvSpPr>
          <p:spPr>
            <a:xfrm>
              <a:off x="1234341" y="2909948"/>
              <a:ext cx="2184400" cy="646331"/>
            </a:xfrm>
            <a:prstGeom prst="rect">
              <a:avLst/>
            </a:prstGeom>
            <a:grpFill/>
          </p:spPr>
          <p:txBody>
            <a:bodyPr wrap="square">
              <a:spAutoFit/>
            </a:bodyPr>
            <a:lstStyle/>
            <a:p>
              <a:pPr algn="ctr"/>
              <a:r>
                <a:rPr lang="en-US" dirty="0">
                  <a:ln w="0"/>
                  <a:solidFill>
                    <a:schemeClr val="bg1"/>
                  </a:solidFill>
                  <a:effectLst>
                    <a:outerShdw blurRad="38100" dist="19050" dir="2700000" algn="tl" rotWithShape="0">
                      <a:schemeClr val="dk1">
                        <a:alpha val="40000"/>
                      </a:schemeClr>
                    </a:outerShdw>
                  </a:effectLst>
                </a:rPr>
                <a:t>REGISTERED CUSTOMER</a:t>
              </a:r>
            </a:p>
          </p:txBody>
        </p:sp>
      </p:grpSp>
      <p:grpSp>
        <p:nvGrpSpPr>
          <p:cNvPr id="30" name="Group 29">
            <a:extLst>
              <a:ext uri="{FF2B5EF4-FFF2-40B4-BE49-F238E27FC236}">
                <a16:creationId xmlns:a16="http://schemas.microsoft.com/office/drawing/2014/main" id="{2A990E3E-5C16-28B2-43A3-2AF47226BB0C}"/>
              </a:ext>
            </a:extLst>
          </p:cNvPr>
          <p:cNvGrpSpPr/>
          <p:nvPr/>
        </p:nvGrpSpPr>
        <p:grpSpPr>
          <a:xfrm>
            <a:off x="257349" y="4046784"/>
            <a:ext cx="2184400" cy="2308153"/>
            <a:chOff x="1234341" y="1248126"/>
            <a:chExt cx="2184400" cy="2308153"/>
          </a:xfrm>
          <a:solidFill>
            <a:schemeClr val="bg2">
              <a:lumMod val="50000"/>
            </a:schemeClr>
          </a:solidFill>
        </p:grpSpPr>
        <p:grpSp>
          <p:nvGrpSpPr>
            <p:cNvPr id="31" name="Group 30">
              <a:extLst>
                <a:ext uri="{FF2B5EF4-FFF2-40B4-BE49-F238E27FC236}">
                  <a16:creationId xmlns:a16="http://schemas.microsoft.com/office/drawing/2014/main" id="{98517DF5-B516-53D5-5AF4-54FC6A8C6674}"/>
                </a:ext>
              </a:extLst>
            </p:cNvPr>
            <p:cNvGrpSpPr/>
            <p:nvPr/>
          </p:nvGrpSpPr>
          <p:grpSpPr>
            <a:xfrm>
              <a:off x="1883424" y="1248126"/>
              <a:ext cx="886235" cy="1741679"/>
              <a:chOff x="1422954" y="2222229"/>
              <a:chExt cx="1265546" cy="2177464"/>
            </a:xfrm>
            <a:grpFill/>
          </p:grpSpPr>
          <p:sp>
            <p:nvSpPr>
              <p:cNvPr id="33" name="Rectangle 32">
                <a:extLst>
                  <a:ext uri="{FF2B5EF4-FFF2-40B4-BE49-F238E27FC236}">
                    <a16:creationId xmlns:a16="http://schemas.microsoft.com/office/drawing/2014/main" id="{00EA7862-64C5-E517-25C7-AE735D680D59}"/>
                  </a:ext>
                </a:extLst>
              </p:cNvPr>
              <p:cNvSpPr/>
              <p:nvPr/>
            </p:nvSpPr>
            <p:spPr>
              <a:xfrm>
                <a:off x="2006600" y="2435589"/>
                <a:ext cx="71120" cy="105814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DD96120-40C6-8249-ADF3-2865A4B3511F}"/>
                  </a:ext>
                </a:extLst>
              </p:cNvPr>
              <p:cNvSpPr/>
              <p:nvPr/>
            </p:nvSpPr>
            <p:spPr>
              <a:xfrm>
                <a:off x="1803400" y="2222229"/>
                <a:ext cx="477520" cy="42672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49EA56D-1B8A-890F-E804-36BAFC4D9C10}"/>
                  </a:ext>
                </a:extLst>
              </p:cNvPr>
              <p:cNvSpPr/>
              <p:nvPr/>
            </p:nvSpPr>
            <p:spPr>
              <a:xfrm rot="2056843">
                <a:off x="1714777" y="3341545"/>
                <a:ext cx="71120" cy="105814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D4E352F-1A7E-16C0-1334-F68688480A52}"/>
                  </a:ext>
                </a:extLst>
              </p:cNvPr>
              <p:cNvSpPr/>
              <p:nvPr/>
            </p:nvSpPr>
            <p:spPr>
              <a:xfrm rot="19429860">
                <a:off x="2311990" y="3332446"/>
                <a:ext cx="71120" cy="105814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A811B9E-7DFC-6DAF-2E7A-A309D1D62CB5}"/>
                  </a:ext>
                </a:extLst>
              </p:cNvPr>
              <p:cNvSpPr/>
              <p:nvPr/>
            </p:nvSpPr>
            <p:spPr>
              <a:xfrm>
                <a:off x="1422954" y="2865120"/>
                <a:ext cx="1265546" cy="71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207C177F-6EE7-26D4-82FC-809FD0831372}"/>
                </a:ext>
              </a:extLst>
            </p:cNvPr>
            <p:cNvSpPr txBox="1"/>
            <p:nvPr/>
          </p:nvSpPr>
          <p:spPr>
            <a:xfrm>
              <a:off x="1234341" y="2909948"/>
              <a:ext cx="2184400" cy="646331"/>
            </a:xfrm>
            <a:prstGeom prst="rect">
              <a:avLst/>
            </a:prstGeom>
            <a:grpFill/>
          </p:spPr>
          <p:txBody>
            <a:bodyPr wrap="square">
              <a:spAutoFit/>
            </a:bodyPr>
            <a:lstStyle/>
            <a:p>
              <a:pPr algn="ctr"/>
              <a:r>
                <a:rPr lang="en-US" dirty="0">
                  <a:ln w="0"/>
                  <a:solidFill>
                    <a:schemeClr val="bg1"/>
                  </a:solidFill>
                  <a:effectLst>
                    <a:outerShdw blurRad="38100" dist="19050" dir="2700000" algn="tl" rotWithShape="0">
                      <a:schemeClr val="dk1">
                        <a:alpha val="40000"/>
                      </a:schemeClr>
                    </a:outerShdw>
                  </a:effectLst>
                </a:rPr>
                <a:t>NON-REGISTERED CUSTOMER</a:t>
              </a:r>
            </a:p>
          </p:txBody>
        </p:sp>
      </p:grpSp>
      <p:cxnSp>
        <p:nvCxnSpPr>
          <p:cNvPr id="59" name="Straight Arrow Connector 58">
            <a:extLst>
              <a:ext uri="{FF2B5EF4-FFF2-40B4-BE49-F238E27FC236}">
                <a16:creationId xmlns:a16="http://schemas.microsoft.com/office/drawing/2014/main" id="{A3F1FF6A-31E9-40FC-C8F2-C9000A338641}"/>
              </a:ext>
            </a:extLst>
          </p:cNvPr>
          <p:cNvCxnSpPr>
            <a:cxnSpLocks/>
            <a:stCxn id="14" idx="4"/>
            <a:endCxn id="19" idx="0"/>
          </p:cNvCxnSpPr>
          <p:nvPr/>
        </p:nvCxnSpPr>
        <p:spPr>
          <a:xfrm>
            <a:off x="4956507" y="1905737"/>
            <a:ext cx="0" cy="1062760"/>
          </a:xfrm>
          <a:prstGeom prst="straightConnector1">
            <a:avLst/>
          </a:prstGeom>
          <a:ln w="57150">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D56BF090-4B22-D28E-1061-4138B7981EC6}"/>
              </a:ext>
            </a:extLst>
          </p:cNvPr>
          <p:cNvCxnSpPr>
            <a:cxnSpLocks/>
            <a:stCxn id="19" idx="4"/>
            <a:endCxn id="11" idx="0"/>
          </p:cNvCxnSpPr>
          <p:nvPr/>
        </p:nvCxnSpPr>
        <p:spPr>
          <a:xfrm flipH="1">
            <a:off x="4955268" y="4026645"/>
            <a:ext cx="1239" cy="1021280"/>
          </a:xfrm>
          <a:prstGeom prst="straightConnector1">
            <a:avLst/>
          </a:prstGeom>
          <a:ln w="57150">
            <a:prstDash val="dashDot"/>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34A0F8BA-40A1-C035-3905-1D310B54E0B6}"/>
              </a:ext>
            </a:extLst>
          </p:cNvPr>
          <p:cNvSpPr txBox="1"/>
          <p:nvPr/>
        </p:nvSpPr>
        <p:spPr>
          <a:xfrm>
            <a:off x="3593022" y="4176517"/>
            <a:ext cx="1374094" cy="369332"/>
          </a:xfrm>
          <a:prstGeom prst="rect">
            <a:avLst/>
          </a:prstGeom>
          <a:noFill/>
        </p:spPr>
        <p:txBody>
          <a:bodyPr wrap="none" rtlCol="0">
            <a:spAutoFit/>
          </a:bodyPr>
          <a:lstStyle/>
          <a:p>
            <a:r>
              <a:rPr lang="en-US" dirty="0">
                <a:solidFill>
                  <a:schemeClr val="bg1"/>
                </a:solidFill>
              </a:rPr>
              <a:t>&lt;&lt;include&gt;&gt;</a:t>
            </a:r>
          </a:p>
        </p:txBody>
      </p:sp>
      <p:cxnSp>
        <p:nvCxnSpPr>
          <p:cNvPr id="68" name="Straight Arrow Connector 67">
            <a:extLst>
              <a:ext uri="{FF2B5EF4-FFF2-40B4-BE49-F238E27FC236}">
                <a16:creationId xmlns:a16="http://schemas.microsoft.com/office/drawing/2014/main" id="{3E72DDFB-2AC2-61AF-012E-8AAB0AAE61EC}"/>
              </a:ext>
            </a:extLst>
          </p:cNvPr>
          <p:cNvCxnSpPr>
            <a:cxnSpLocks/>
            <a:stCxn id="19" idx="5"/>
            <a:endCxn id="13" idx="2"/>
          </p:cNvCxnSpPr>
          <p:nvPr/>
        </p:nvCxnSpPr>
        <p:spPr>
          <a:xfrm>
            <a:off x="5699567" y="3871683"/>
            <a:ext cx="1090456" cy="1542052"/>
          </a:xfrm>
          <a:prstGeom prst="straightConnector1">
            <a:avLst/>
          </a:prstGeom>
          <a:ln w="57150">
            <a:prstDash val="dashDot"/>
            <a:tailEnd type="triangle"/>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DB142B5D-6369-9B17-5413-96A60459FB17}"/>
              </a:ext>
            </a:extLst>
          </p:cNvPr>
          <p:cNvSpPr/>
          <p:nvPr/>
        </p:nvSpPr>
        <p:spPr>
          <a:xfrm>
            <a:off x="7333559" y="2704477"/>
            <a:ext cx="2101690" cy="77608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solidFill>
                  <a:schemeClr val="bg1"/>
                </a:solidFill>
              </a:rPr>
              <a:t>LOGOUT</a:t>
            </a:r>
          </a:p>
        </p:txBody>
      </p:sp>
      <p:sp>
        <p:nvSpPr>
          <p:cNvPr id="72" name="TextBox 71">
            <a:extLst>
              <a:ext uri="{FF2B5EF4-FFF2-40B4-BE49-F238E27FC236}">
                <a16:creationId xmlns:a16="http://schemas.microsoft.com/office/drawing/2014/main" id="{3A1936DB-10EF-AD48-DFF7-29B7F2E4E295}"/>
              </a:ext>
            </a:extLst>
          </p:cNvPr>
          <p:cNvSpPr txBox="1"/>
          <p:nvPr/>
        </p:nvSpPr>
        <p:spPr>
          <a:xfrm>
            <a:off x="3534537" y="2163028"/>
            <a:ext cx="1374094" cy="369332"/>
          </a:xfrm>
          <a:prstGeom prst="rect">
            <a:avLst/>
          </a:prstGeom>
          <a:noFill/>
        </p:spPr>
        <p:txBody>
          <a:bodyPr wrap="none" rtlCol="0">
            <a:spAutoFit/>
          </a:bodyPr>
          <a:lstStyle/>
          <a:p>
            <a:r>
              <a:rPr lang="en-US" dirty="0">
                <a:solidFill>
                  <a:schemeClr val="bg1"/>
                </a:solidFill>
              </a:rPr>
              <a:t>&lt;&lt;include&gt;&gt;</a:t>
            </a:r>
          </a:p>
        </p:txBody>
      </p:sp>
      <p:cxnSp>
        <p:nvCxnSpPr>
          <p:cNvPr id="73" name="Straight Arrow Connector 72">
            <a:extLst>
              <a:ext uri="{FF2B5EF4-FFF2-40B4-BE49-F238E27FC236}">
                <a16:creationId xmlns:a16="http://schemas.microsoft.com/office/drawing/2014/main" id="{EDB8BF79-DD5E-D85F-F639-A0DBCDE3871D}"/>
              </a:ext>
            </a:extLst>
          </p:cNvPr>
          <p:cNvCxnSpPr>
            <a:cxnSpLocks/>
            <a:stCxn id="13" idx="6"/>
            <a:endCxn id="12" idx="3"/>
          </p:cNvCxnSpPr>
          <p:nvPr/>
        </p:nvCxnSpPr>
        <p:spPr>
          <a:xfrm flipV="1">
            <a:off x="8891713" y="4846611"/>
            <a:ext cx="1077274" cy="567124"/>
          </a:xfrm>
          <a:prstGeom prst="straightConnector1">
            <a:avLst/>
          </a:prstGeom>
          <a:ln w="57150">
            <a:prstDash val="dashDot"/>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AA6BE0CE-C5F1-D976-4674-762414665888}"/>
              </a:ext>
            </a:extLst>
          </p:cNvPr>
          <p:cNvSpPr txBox="1"/>
          <p:nvPr/>
        </p:nvSpPr>
        <p:spPr>
          <a:xfrm>
            <a:off x="5216773" y="2105793"/>
            <a:ext cx="1374094" cy="369332"/>
          </a:xfrm>
          <a:prstGeom prst="rect">
            <a:avLst/>
          </a:prstGeom>
          <a:noFill/>
        </p:spPr>
        <p:txBody>
          <a:bodyPr wrap="none" rtlCol="0">
            <a:spAutoFit/>
          </a:bodyPr>
          <a:lstStyle/>
          <a:p>
            <a:r>
              <a:rPr lang="en-US" dirty="0">
                <a:solidFill>
                  <a:schemeClr val="bg1"/>
                </a:solidFill>
              </a:rPr>
              <a:t>&lt;&lt;include&gt;&gt;</a:t>
            </a:r>
          </a:p>
        </p:txBody>
      </p:sp>
      <p:sp>
        <p:nvSpPr>
          <p:cNvPr id="105" name="TextBox 104">
            <a:extLst>
              <a:ext uri="{FF2B5EF4-FFF2-40B4-BE49-F238E27FC236}">
                <a16:creationId xmlns:a16="http://schemas.microsoft.com/office/drawing/2014/main" id="{DBC7D024-CAF5-C826-7F9D-12F220AE63DE}"/>
              </a:ext>
            </a:extLst>
          </p:cNvPr>
          <p:cNvSpPr txBox="1"/>
          <p:nvPr/>
        </p:nvSpPr>
        <p:spPr>
          <a:xfrm>
            <a:off x="5792666" y="2880624"/>
            <a:ext cx="1374094" cy="369332"/>
          </a:xfrm>
          <a:prstGeom prst="rect">
            <a:avLst/>
          </a:prstGeom>
          <a:noFill/>
        </p:spPr>
        <p:txBody>
          <a:bodyPr wrap="none" rtlCol="0">
            <a:spAutoFit/>
          </a:bodyPr>
          <a:lstStyle/>
          <a:p>
            <a:r>
              <a:rPr lang="en-US" dirty="0">
                <a:solidFill>
                  <a:schemeClr val="bg1"/>
                </a:solidFill>
              </a:rPr>
              <a:t>&lt;&lt;include&gt;&gt;</a:t>
            </a:r>
          </a:p>
        </p:txBody>
      </p:sp>
      <p:sp>
        <p:nvSpPr>
          <p:cNvPr id="106" name="TextBox 105">
            <a:extLst>
              <a:ext uri="{FF2B5EF4-FFF2-40B4-BE49-F238E27FC236}">
                <a16:creationId xmlns:a16="http://schemas.microsoft.com/office/drawing/2014/main" id="{EEF1204D-84E9-8B62-8A18-067D9A334A73}"/>
              </a:ext>
            </a:extLst>
          </p:cNvPr>
          <p:cNvSpPr txBox="1"/>
          <p:nvPr/>
        </p:nvSpPr>
        <p:spPr>
          <a:xfrm>
            <a:off x="5943086" y="3994070"/>
            <a:ext cx="1374094" cy="369332"/>
          </a:xfrm>
          <a:prstGeom prst="rect">
            <a:avLst/>
          </a:prstGeom>
          <a:noFill/>
        </p:spPr>
        <p:txBody>
          <a:bodyPr wrap="none" rtlCol="0">
            <a:spAutoFit/>
          </a:bodyPr>
          <a:lstStyle/>
          <a:p>
            <a:r>
              <a:rPr lang="en-US" dirty="0">
                <a:solidFill>
                  <a:schemeClr val="bg1"/>
                </a:solidFill>
              </a:rPr>
              <a:t>&lt;&lt;include&gt;&gt;</a:t>
            </a:r>
          </a:p>
        </p:txBody>
      </p:sp>
      <p:sp>
        <p:nvSpPr>
          <p:cNvPr id="107" name="TextBox 106">
            <a:extLst>
              <a:ext uri="{FF2B5EF4-FFF2-40B4-BE49-F238E27FC236}">
                <a16:creationId xmlns:a16="http://schemas.microsoft.com/office/drawing/2014/main" id="{CC715927-D987-1DB0-2E22-E0A66A75FFB8}"/>
              </a:ext>
            </a:extLst>
          </p:cNvPr>
          <p:cNvSpPr txBox="1"/>
          <p:nvPr/>
        </p:nvSpPr>
        <p:spPr>
          <a:xfrm>
            <a:off x="6168576" y="1169786"/>
            <a:ext cx="1374094" cy="369332"/>
          </a:xfrm>
          <a:prstGeom prst="rect">
            <a:avLst/>
          </a:prstGeom>
          <a:noFill/>
        </p:spPr>
        <p:txBody>
          <a:bodyPr wrap="none" rtlCol="0">
            <a:spAutoFit/>
          </a:bodyPr>
          <a:lstStyle/>
          <a:p>
            <a:r>
              <a:rPr lang="en-US" dirty="0">
                <a:solidFill>
                  <a:schemeClr val="bg1"/>
                </a:solidFill>
              </a:rPr>
              <a:t>&lt;&lt;include&gt;&gt;</a:t>
            </a:r>
          </a:p>
        </p:txBody>
      </p:sp>
      <p:sp>
        <p:nvSpPr>
          <p:cNvPr id="108" name="TextBox 107">
            <a:extLst>
              <a:ext uri="{FF2B5EF4-FFF2-40B4-BE49-F238E27FC236}">
                <a16:creationId xmlns:a16="http://schemas.microsoft.com/office/drawing/2014/main" id="{338E6C82-E5ED-8615-C853-0FB1E0001DB0}"/>
              </a:ext>
            </a:extLst>
          </p:cNvPr>
          <p:cNvSpPr txBox="1"/>
          <p:nvPr/>
        </p:nvSpPr>
        <p:spPr>
          <a:xfrm>
            <a:off x="9075706" y="5130173"/>
            <a:ext cx="1374094" cy="369332"/>
          </a:xfrm>
          <a:prstGeom prst="rect">
            <a:avLst/>
          </a:prstGeom>
          <a:noFill/>
        </p:spPr>
        <p:txBody>
          <a:bodyPr wrap="none" rtlCol="0">
            <a:spAutoFit/>
          </a:bodyPr>
          <a:lstStyle/>
          <a:p>
            <a:r>
              <a:rPr lang="en-US" dirty="0">
                <a:solidFill>
                  <a:schemeClr val="bg1"/>
                </a:solidFill>
              </a:rPr>
              <a:t>&lt;&lt;include&gt;&gt;</a:t>
            </a:r>
          </a:p>
        </p:txBody>
      </p:sp>
      <p:sp>
        <p:nvSpPr>
          <p:cNvPr id="119" name="Oval 118">
            <a:extLst>
              <a:ext uri="{FF2B5EF4-FFF2-40B4-BE49-F238E27FC236}">
                <a16:creationId xmlns:a16="http://schemas.microsoft.com/office/drawing/2014/main" id="{DEACC4B2-3ECE-76DC-17BA-27B00CC43970}"/>
              </a:ext>
            </a:extLst>
          </p:cNvPr>
          <p:cNvSpPr/>
          <p:nvPr/>
        </p:nvSpPr>
        <p:spPr>
          <a:xfrm>
            <a:off x="7995104" y="1159597"/>
            <a:ext cx="2101690" cy="77608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solidFill>
                  <a:schemeClr val="bg1"/>
                </a:solidFill>
              </a:rPr>
              <a:t>USER INFO</a:t>
            </a:r>
          </a:p>
        </p:txBody>
      </p:sp>
      <p:cxnSp>
        <p:nvCxnSpPr>
          <p:cNvPr id="120" name="Straight Arrow Connector 119">
            <a:extLst>
              <a:ext uri="{FF2B5EF4-FFF2-40B4-BE49-F238E27FC236}">
                <a16:creationId xmlns:a16="http://schemas.microsoft.com/office/drawing/2014/main" id="{FF078211-87F0-6F2A-8C10-C658C67D45DF}"/>
              </a:ext>
            </a:extLst>
          </p:cNvPr>
          <p:cNvCxnSpPr>
            <a:cxnSpLocks/>
            <a:stCxn id="14" idx="6"/>
            <a:endCxn id="119" idx="2"/>
          </p:cNvCxnSpPr>
          <p:nvPr/>
        </p:nvCxnSpPr>
        <p:spPr>
          <a:xfrm>
            <a:off x="6007352" y="1517694"/>
            <a:ext cx="1987752" cy="29947"/>
          </a:xfrm>
          <a:prstGeom prst="straightConnector1">
            <a:avLst/>
          </a:prstGeom>
          <a:ln w="57150">
            <a:prstDash val="dashDot"/>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6C43B173-12C9-065B-6DC0-D56B8D48EC60}"/>
              </a:ext>
            </a:extLst>
          </p:cNvPr>
          <p:cNvSpPr txBox="1"/>
          <p:nvPr/>
        </p:nvSpPr>
        <p:spPr>
          <a:xfrm>
            <a:off x="9602048" y="3246061"/>
            <a:ext cx="1374094" cy="369332"/>
          </a:xfrm>
          <a:prstGeom prst="rect">
            <a:avLst/>
          </a:prstGeom>
          <a:noFill/>
        </p:spPr>
        <p:txBody>
          <a:bodyPr wrap="none" rtlCol="0">
            <a:spAutoFit/>
          </a:bodyPr>
          <a:lstStyle/>
          <a:p>
            <a:r>
              <a:rPr lang="en-US" dirty="0">
                <a:solidFill>
                  <a:schemeClr val="bg1"/>
                </a:solidFill>
              </a:rPr>
              <a:t>&lt;&lt;include&gt;&gt;</a:t>
            </a:r>
          </a:p>
        </p:txBody>
      </p:sp>
      <p:cxnSp>
        <p:nvCxnSpPr>
          <p:cNvPr id="155" name="Straight Arrow Connector 154">
            <a:extLst>
              <a:ext uri="{FF2B5EF4-FFF2-40B4-BE49-F238E27FC236}">
                <a16:creationId xmlns:a16="http://schemas.microsoft.com/office/drawing/2014/main" id="{0655C6CF-4441-FC4E-75BC-839334968B14}"/>
              </a:ext>
            </a:extLst>
          </p:cNvPr>
          <p:cNvCxnSpPr>
            <a:cxnSpLocks/>
            <a:stCxn id="14" idx="5"/>
            <a:endCxn id="71" idx="1"/>
          </p:cNvCxnSpPr>
          <p:nvPr/>
        </p:nvCxnSpPr>
        <p:spPr>
          <a:xfrm>
            <a:off x="5699567" y="1792082"/>
            <a:ext cx="1941777" cy="1026050"/>
          </a:xfrm>
          <a:prstGeom prst="straightConnector1">
            <a:avLst/>
          </a:prstGeom>
          <a:ln w="57150">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7D2C97A7-EE1E-7AF9-F736-F7548271D313}"/>
              </a:ext>
            </a:extLst>
          </p:cNvPr>
          <p:cNvCxnSpPr>
            <a:cxnSpLocks/>
            <a:stCxn id="19" idx="6"/>
            <a:endCxn id="71" idx="2"/>
          </p:cNvCxnSpPr>
          <p:nvPr/>
        </p:nvCxnSpPr>
        <p:spPr>
          <a:xfrm flipV="1">
            <a:off x="6007352" y="3092521"/>
            <a:ext cx="1326207" cy="405050"/>
          </a:xfrm>
          <a:prstGeom prst="straightConnector1">
            <a:avLst/>
          </a:prstGeom>
          <a:ln w="57150">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9C434EA8-010A-E3A2-B011-45ACF2E893B6}"/>
              </a:ext>
            </a:extLst>
          </p:cNvPr>
          <p:cNvCxnSpPr>
            <a:cxnSpLocks/>
            <a:stCxn id="119" idx="4"/>
            <a:endCxn id="71" idx="0"/>
          </p:cNvCxnSpPr>
          <p:nvPr/>
        </p:nvCxnSpPr>
        <p:spPr>
          <a:xfrm flipH="1">
            <a:off x="8384404" y="1935684"/>
            <a:ext cx="661545" cy="768793"/>
          </a:xfrm>
          <a:prstGeom prst="straightConnector1">
            <a:avLst/>
          </a:prstGeom>
          <a:ln w="57150">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CC5DC51E-7A61-590A-BCB7-161FC44C845B}"/>
              </a:ext>
            </a:extLst>
          </p:cNvPr>
          <p:cNvCxnSpPr>
            <a:cxnSpLocks/>
            <a:stCxn id="12" idx="0"/>
            <a:endCxn id="71" idx="5"/>
          </p:cNvCxnSpPr>
          <p:nvPr/>
        </p:nvCxnSpPr>
        <p:spPr>
          <a:xfrm flipH="1" flipV="1">
            <a:off x="9127464" y="3366909"/>
            <a:ext cx="1552759" cy="576516"/>
          </a:xfrm>
          <a:prstGeom prst="straightConnector1">
            <a:avLst/>
          </a:prstGeom>
          <a:ln w="57150">
            <a:prstDash val="dashDot"/>
            <a:tailEnd type="triangle"/>
          </a:ln>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EAB23208-96E3-8FC0-EFF1-BA061F6B6064}"/>
              </a:ext>
            </a:extLst>
          </p:cNvPr>
          <p:cNvSpPr txBox="1"/>
          <p:nvPr/>
        </p:nvSpPr>
        <p:spPr>
          <a:xfrm>
            <a:off x="8787302" y="2038239"/>
            <a:ext cx="1374094" cy="369332"/>
          </a:xfrm>
          <a:prstGeom prst="rect">
            <a:avLst/>
          </a:prstGeom>
          <a:noFill/>
        </p:spPr>
        <p:txBody>
          <a:bodyPr wrap="none" rtlCol="0">
            <a:spAutoFit/>
          </a:bodyPr>
          <a:lstStyle/>
          <a:p>
            <a:r>
              <a:rPr lang="en-US" dirty="0">
                <a:solidFill>
                  <a:schemeClr val="bg1"/>
                </a:solidFill>
              </a:rPr>
              <a:t>&lt;&lt;include&gt;&gt;</a:t>
            </a:r>
          </a:p>
        </p:txBody>
      </p:sp>
      <p:cxnSp>
        <p:nvCxnSpPr>
          <p:cNvPr id="2" name="Straight Arrow Connector 1">
            <a:extLst>
              <a:ext uri="{FF2B5EF4-FFF2-40B4-BE49-F238E27FC236}">
                <a16:creationId xmlns:a16="http://schemas.microsoft.com/office/drawing/2014/main" id="{4031144A-5439-6D74-5624-A0466D6D9FCB}"/>
              </a:ext>
            </a:extLst>
          </p:cNvPr>
          <p:cNvCxnSpPr>
            <a:cxnSpLocks/>
            <a:stCxn id="13" idx="0"/>
            <a:endCxn id="71" idx="4"/>
          </p:cNvCxnSpPr>
          <p:nvPr/>
        </p:nvCxnSpPr>
        <p:spPr>
          <a:xfrm flipV="1">
            <a:off x="7840868" y="3480564"/>
            <a:ext cx="543536" cy="1404097"/>
          </a:xfrm>
          <a:prstGeom prst="straightConnector1">
            <a:avLst/>
          </a:prstGeom>
          <a:ln w="57150">
            <a:prstDash val="dashDot"/>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B4A1E9C-6E8B-C66C-BDEC-D5BD8BF87311}"/>
              </a:ext>
            </a:extLst>
          </p:cNvPr>
          <p:cNvSpPr txBox="1"/>
          <p:nvPr/>
        </p:nvSpPr>
        <p:spPr>
          <a:xfrm>
            <a:off x="8080002" y="3959897"/>
            <a:ext cx="1374094" cy="369332"/>
          </a:xfrm>
          <a:prstGeom prst="rect">
            <a:avLst/>
          </a:prstGeom>
          <a:noFill/>
        </p:spPr>
        <p:txBody>
          <a:bodyPr wrap="none" rtlCol="0">
            <a:spAutoFit/>
          </a:bodyPr>
          <a:lstStyle/>
          <a:p>
            <a:r>
              <a:rPr lang="en-US" dirty="0">
                <a:solidFill>
                  <a:schemeClr val="bg1"/>
                </a:solidFill>
              </a:rPr>
              <a:t>&lt;&lt;include&gt;&gt;</a:t>
            </a:r>
          </a:p>
        </p:txBody>
      </p:sp>
    </p:spTree>
    <p:extLst>
      <p:ext uri="{BB962C8B-B14F-4D97-AF65-F5344CB8AC3E}">
        <p14:creationId xmlns:p14="http://schemas.microsoft.com/office/powerpoint/2010/main" val="22691314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B39268-93BC-DC97-2C3C-E57DE2B663FF}"/>
              </a:ext>
            </a:extLst>
          </p:cNvPr>
          <p:cNvPicPr>
            <a:picLocks noChangeAspect="1"/>
          </p:cNvPicPr>
          <p:nvPr/>
        </p:nvPicPr>
        <p:blipFill rotWithShape="1">
          <a:blip r:embed="rId3" cstate="screen">
            <a:duotone>
              <a:schemeClr val="accent3">
                <a:shade val="45000"/>
                <a:satMod val="135000"/>
              </a:schemeClr>
              <a:prstClr val="white"/>
            </a:duotone>
            <a:alphaModFix amt="85000"/>
            <a:extLst>
              <a:ext uri="{28A0092B-C50C-407E-A947-70E740481C1C}">
                <a14:useLocalDpi xmlns:a14="http://schemas.microsoft.com/office/drawing/2010/main"/>
              </a:ext>
            </a:extLst>
          </a:blip>
          <a:srcRect/>
          <a:stretch/>
        </p:blipFill>
        <p:spPr>
          <a:xfrm>
            <a:off x="243840" y="558800"/>
            <a:ext cx="11345732" cy="6027420"/>
          </a:xfrm>
          <a:prstGeom prst="ellipse">
            <a:avLst/>
          </a:prstGeom>
          <a:ln>
            <a:noFill/>
          </a:ln>
          <a:effectLst>
            <a:softEdge rad="112500"/>
          </a:effectLst>
        </p:spPr>
      </p:pic>
      <p:sp>
        <p:nvSpPr>
          <p:cNvPr id="4" name="Title 1">
            <a:extLst>
              <a:ext uri="{FF2B5EF4-FFF2-40B4-BE49-F238E27FC236}">
                <a16:creationId xmlns:a16="http://schemas.microsoft.com/office/drawing/2014/main" id="{F103AA5F-1267-A4DD-A81A-E4FD43B846BD}"/>
              </a:ext>
            </a:extLst>
          </p:cNvPr>
          <p:cNvSpPr>
            <a:spLocks noGrp="1"/>
          </p:cNvSpPr>
          <p:nvPr>
            <p:ph type="title"/>
          </p:nvPr>
        </p:nvSpPr>
        <p:spPr>
          <a:xfrm>
            <a:off x="2895600" y="2897901"/>
            <a:ext cx="6400800" cy="768096"/>
          </a:xfrm>
        </p:spPr>
        <p:txBody>
          <a:bodyPr/>
          <a:lstStyle/>
          <a:p>
            <a:r>
              <a:rPr lang="en-US" sz="4400" b="1" dirty="0">
                <a:solidFill>
                  <a:schemeClr val="accent6"/>
                </a:solidFill>
                <a:latin typeface="Arial Black" panose="020B0604020202020204" pitchFamily="34" charset="0"/>
                <a:cs typeface="Arial Black" panose="020B0604020202020204" pitchFamily="34" charset="0"/>
              </a:rPr>
              <a:t>OBJECT MODELS</a:t>
            </a:r>
          </a:p>
        </p:txBody>
      </p:sp>
    </p:spTree>
    <p:extLst>
      <p:ext uri="{BB962C8B-B14F-4D97-AF65-F5344CB8AC3E}">
        <p14:creationId xmlns:p14="http://schemas.microsoft.com/office/powerpoint/2010/main" val="2180396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oter Placeholder 5">
            <a:extLst>
              <a:ext uri="{FF2B5EF4-FFF2-40B4-BE49-F238E27FC236}">
                <a16:creationId xmlns:a16="http://schemas.microsoft.com/office/drawing/2014/main" id="{3F841022-98CA-248C-3887-E6351F68B6C3}"/>
              </a:ext>
            </a:extLst>
          </p:cNvPr>
          <p:cNvSpPr>
            <a:spLocks noGrp="1"/>
          </p:cNvSpPr>
          <p:nvPr>
            <p:ph type="ftr" sz="quarter" idx="11"/>
          </p:nvPr>
        </p:nvSpPr>
        <p:spPr>
          <a:xfrm>
            <a:off x="556478" y="27992"/>
            <a:ext cx="3200400" cy="274320"/>
          </a:xfrm>
        </p:spPr>
        <p:txBody>
          <a:bodyPr/>
          <a:lstStyle/>
          <a:p>
            <a:r>
              <a:rPr lang="en-US" dirty="0" err="1"/>
              <a:t>myStore</a:t>
            </a:r>
            <a:r>
              <a:rPr lang="en-US" dirty="0"/>
              <a:t> Web Application Mini Project 1</a:t>
            </a:r>
          </a:p>
        </p:txBody>
      </p:sp>
      <p:sp>
        <p:nvSpPr>
          <p:cNvPr id="18" name="Slide Number Placeholder 6">
            <a:extLst>
              <a:ext uri="{FF2B5EF4-FFF2-40B4-BE49-F238E27FC236}">
                <a16:creationId xmlns:a16="http://schemas.microsoft.com/office/drawing/2014/main" id="{F1F98FA3-0F2B-C69A-A7AE-106ECBEC5AD9}"/>
              </a:ext>
            </a:extLst>
          </p:cNvPr>
          <p:cNvSpPr>
            <a:spLocks noGrp="1"/>
          </p:cNvSpPr>
          <p:nvPr>
            <p:ph type="sldNum" sz="quarter" idx="12"/>
          </p:nvPr>
        </p:nvSpPr>
        <p:spPr>
          <a:xfrm>
            <a:off x="10945368" y="457200"/>
            <a:ext cx="987552" cy="274320"/>
          </a:xfrm>
        </p:spPr>
        <p:txBody>
          <a:bodyPr/>
          <a:lstStyle/>
          <a:p>
            <a:fld id="{48F63A3B-78C7-47BE-AE5E-E10140E04643}" type="slidenum">
              <a:rPr lang="en-US" smtClean="0"/>
              <a:t>17</a:t>
            </a:fld>
            <a:endParaRPr lang="en-US" dirty="0"/>
          </a:p>
        </p:txBody>
      </p:sp>
      <p:grpSp>
        <p:nvGrpSpPr>
          <p:cNvPr id="19" name="Group 18">
            <a:extLst>
              <a:ext uri="{FF2B5EF4-FFF2-40B4-BE49-F238E27FC236}">
                <a16:creationId xmlns:a16="http://schemas.microsoft.com/office/drawing/2014/main" id="{3C04CAFD-AD1D-12E1-DADA-C99FE7ADCA17}"/>
              </a:ext>
            </a:extLst>
          </p:cNvPr>
          <p:cNvGrpSpPr/>
          <p:nvPr/>
        </p:nvGrpSpPr>
        <p:grpSpPr>
          <a:xfrm>
            <a:off x="4107615" y="1239704"/>
            <a:ext cx="3891280" cy="4414520"/>
            <a:chOff x="894080" y="1061720"/>
            <a:chExt cx="3891280" cy="4414520"/>
          </a:xfrm>
        </p:grpSpPr>
        <p:sp>
          <p:nvSpPr>
            <p:cNvPr id="20" name="Rectangle 19">
              <a:extLst>
                <a:ext uri="{FF2B5EF4-FFF2-40B4-BE49-F238E27FC236}">
                  <a16:creationId xmlns:a16="http://schemas.microsoft.com/office/drawing/2014/main" id="{8FE3959F-00C9-F008-2A2A-771B548D89AF}"/>
                </a:ext>
              </a:extLst>
            </p:cNvPr>
            <p:cNvSpPr/>
            <p:nvPr/>
          </p:nvSpPr>
          <p:spPr>
            <a:xfrm>
              <a:off x="894080" y="1804644"/>
              <a:ext cx="3891280" cy="3671596"/>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984043F-C1BD-944F-D488-C53785B503AB}"/>
                </a:ext>
              </a:extLst>
            </p:cNvPr>
            <p:cNvSpPr txBox="1"/>
            <p:nvPr/>
          </p:nvSpPr>
          <p:spPr>
            <a:xfrm>
              <a:off x="1101198" y="1967204"/>
              <a:ext cx="3602882" cy="3416320"/>
            </a:xfrm>
            <a:prstGeom prst="rect">
              <a:avLst/>
            </a:prstGeom>
            <a:noFill/>
          </p:spPr>
          <p:txBody>
            <a:bodyPr wrap="square" rtlCol="0">
              <a:spAutoFit/>
            </a:bodyPr>
            <a:lstStyle/>
            <a:p>
              <a:r>
                <a:rPr lang="en-US" b="0" dirty="0">
                  <a:solidFill>
                    <a:srgbClr val="9CDCFE"/>
                  </a:solidFill>
                  <a:effectLst/>
                  <a:latin typeface="Consolas" panose="020B0609020204030204" pitchFamily="49" charset="0"/>
                </a:rPr>
                <a:t>         Id :</a:t>
              </a:r>
              <a:r>
                <a:rPr lang="en-US" b="0" dirty="0">
                  <a:solidFill>
                    <a:srgbClr val="D4D4D4"/>
                  </a:solidFill>
                  <a:effectLst/>
                  <a:latin typeface="Consolas" panose="020B0609020204030204" pitchFamily="49" charset="0"/>
                </a:rPr>
                <a:t> INT</a:t>
              </a:r>
            </a:p>
            <a:p>
              <a:r>
                <a:rPr lang="en-US" b="0" dirty="0" err="1">
                  <a:solidFill>
                    <a:srgbClr val="9CDCFE"/>
                  </a:solidFill>
                  <a:effectLst/>
                  <a:latin typeface="Consolas" panose="020B0609020204030204" pitchFamily="49" charset="0"/>
                </a:rPr>
                <a:t>category_id</a:t>
              </a:r>
              <a:r>
                <a:rPr lang="en-US" b="0" dirty="0">
                  <a:solidFill>
                    <a:srgbClr val="9CDCFE"/>
                  </a:solidFill>
                  <a:effectLst/>
                  <a:latin typeface="Consolas" panose="020B0609020204030204" pitchFamily="49" charset="0"/>
                </a:rPr>
                <a:t> :</a:t>
              </a:r>
              <a:r>
                <a:rPr lang="en-US" b="0" dirty="0">
                  <a:solidFill>
                    <a:srgbClr val="D4D4D4"/>
                  </a:solidFill>
                  <a:effectLst/>
                  <a:latin typeface="Consolas" panose="020B0609020204030204" pitchFamily="49" charset="0"/>
                </a:rPr>
                <a:t> INT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on_sale</a:t>
              </a:r>
              <a:r>
                <a:rPr lang="en-US" b="0" dirty="0">
                  <a:solidFill>
                    <a:srgbClr val="9CDCFE"/>
                  </a:solidFill>
                  <a:effectLst/>
                  <a:latin typeface="Consolas" panose="020B0609020204030204" pitchFamily="49" charset="0"/>
                </a:rPr>
                <a:t> :</a:t>
              </a:r>
              <a:r>
                <a:rPr lang="en-US" b="0" dirty="0">
                  <a:solidFill>
                    <a:srgbClr val="D4D4D4"/>
                  </a:solidFill>
                  <a:effectLst/>
                  <a:latin typeface="Consolas" panose="020B0609020204030204" pitchFamily="49" charset="0"/>
                </a:rPr>
                <a:t> BOOL</a:t>
              </a:r>
            </a:p>
            <a:p>
              <a:r>
                <a:rPr lang="en-US" b="0" dirty="0">
                  <a:solidFill>
                    <a:srgbClr val="9CDCFE"/>
                  </a:solidFill>
                  <a:effectLst/>
                  <a:latin typeface="Consolas" panose="020B0609020204030204" pitchFamily="49" charset="0"/>
                </a:rPr>
                <a:t>description :</a:t>
              </a:r>
              <a:r>
                <a:rPr lang="en-US" b="0" dirty="0">
                  <a:solidFill>
                    <a:srgbClr val="D4D4D4"/>
                  </a:solidFill>
                  <a:effectLst/>
                  <a:latin typeface="Consolas" panose="020B0609020204030204" pitchFamily="49" charset="0"/>
                </a:rPr>
                <a:t> STRING</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specs :</a:t>
              </a:r>
              <a:r>
                <a:rPr lang="en-US" b="0" dirty="0">
                  <a:solidFill>
                    <a:srgbClr val="D4D4D4"/>
                  </a:solidFill>
                  <a:effectLst/>
                  <a:latin typeface="Consolas" panose="020B0609020204030204" pitchFamily="49" charset="0"/>
                </a:rPr>
                <a:t> STRING</a:t>
              </a:r>
            </a:p>
            <a:p>
              <a:r>
                <a:rPr lang="en-US" b="0" dirty="0">
                  <a:solidFill>
                    <a:srgbClr val="9CDCFE"/>
                  </a:solidFill>
                  <a:effectLst/>
                  <a:latin typeface="Consolas" panose="020B0609020204030204" pitchFamily="49" charset="0"/>
                </a:rPr>
                <a:t> </a:t>
              </a:r>
              <a:r>
                <a:rPr lang="en-US" b="0" dirty="0" err="1">
                  <a:solidFill>
                    <a:srgbClr val="9CDCFE"/>
                  </a:solidFill>
                  <a:effectLst/>
                  <a:latin typeface="Consolas" panose="020B0609020204030204" pitchFamily="49" charset="0"/>
                </a:rPr>
                <a:t>unit_price</a:t>
              </a:r>
              <a:r>
                <a:rPr lang="en-US" b="0" dirty="0">
                  <a:solidFill>
                    <a:srgbClr val="9CDCFE"/>
                  </a:solidFill>
                  <a:effectLst/>
                  <a:latin typeface="Consolas" panose="020B0609020204030204" pitchFamily="49" charset="0"/>
                </a:rPr>
                <a:t> :</a:t>
              </a:r>
              <a:r>
                <a:rPr lang="en-US" b="0" dirty="0">
                  <a:solidFill>
                    <a:srgbClr val="D4D4D4"/>
                  </a:solidFill>
                  <a:effectLst/>
                  <a:latin typeface="Consolas" panose="020B0609020204030204" pitchFamily="49" charset="0"/>
                </a:rPr>
                <a:t> </a:t>
              </a:r>
              <a:r>
                <a:rPr lang="en-US" dirty="0">
                  <a:solidFill>
                    <a:srgbClr val="B5CEA8"/>
                  </a:solidFill>
                  <a:latin typeface="Consolas" panose="020B0609020204030204" pitchFamily="49" charset="0"/>
                </a:rPr>
                <a:t>NUM</a:t>
              </a:r>
              <a:endParaRPr lang="en-US" dirty="0">
                <a:solidFill>
                  <a:srgbClr val="D4D4D4"/>
                </a:solidFill>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discount_p</a:t>
              </a:r>
              <a:r>
                <a:rPr lang="en-US" b="0" dirty="0">
                  <a:solidFill>
                    <a:srgbClr val="9CDCFE"/>
                  </a:solidFill>
                  <a:effectLst/>
                  <a:latin typeface="Consolas" panose="020B0609020204030204" pitchFamily="49" charset="0"/>
                </a:rPr>
                <a:t> :</a:t>
              </a:r>
              <a:r>
                <a:rPr lang="en-US" b="0" dirty="0">
                  <a:solidFill>
                    <a:srgbClr val="D4D4D4"/>
                  </a:solidFill>
                  <a:effectLst/>
                  <a:latin typeface="Consolas" panose="020B0609020204030204" pitchFamily="49" charset="0"/>
                </a:rPr>
                <a:t> </a:t>
              </a:r>
              <a:r>
                <a:rPr lang="en-US" dirty="0">
                  <a:solidFill>
                    <a:srgbClr val="B5CEA8"/>
                  </a:solidFill>
                  <a:latin typeface="Consolas" panose="020B0609020204030204" pitchFamily="49" charset="0"/>
                </a:rPr>
                <a:t>NUM</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qty : INT   </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sold : </a:t>
              </a:r>
              <a:r>
                <a:rPr lang="en-US" dirty="0">
                  <a:solidFill>
                    <a:srgbClr val="9CDCFE"/>
                  </a:solidFill>
                  <a:latin typeface="Consolas" panose="020B0609020204030204" pitchFamily="49" charset="0"/>
                </a:rPr>
                <a:t>INT</a:t>
              </a:r>
              <a:endParaRPr lang="en-US" b="0" dirty="0">
                <a:solidFill>
                  <a:srgbClr val="9CDCFE"/>
                </a:solidFill>
                <a:effectLst/>
                <a:latin typeface="Consolas" panose="020B0609020204030204" pitchFamily="49" charset="0"/>
              </a:endParaRPr>
            </a:p>
            <a:p>
              <a:r>
                <a:rPr lang="en-US" b="0" dirty="0" err="1">
                  <a:solidFill>
                    <a:srgbClr val="9CDCFE"/>
                  </a:solidFill>
                  <a:effectLst/>
                  <a:latin typeface="Consolas" panose="020B0609020204030204" pitchFamily="49" charset="0"/>
                </a:rPr>
                <a:t>review_rate</a:t>
              </a:r>
              <a:r>
                <a:rPr lang="en-US" b="0" dirty="0">
                  <a:solidFill>
                    <a:srgbClr val="9CDCFE"/>
                  </a:solidFill>
                  <a:effectLst/>
                  <a:latin typeface="Consolas" panose="020B0609020204030204" pitchFamily="49" charset="0"/>
                </a:rPr>
                <a:t> :</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INT</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 </a:t>
              </a:r>
              <a:r>
                <a:rPr lang="en-US" b="0" dirty="0" err="1">
                  <a:solidFill>
                    <a:srgbClr val="9CDCFE"/>
                  </a:solidFill>
                  <a:effectLst/>
                  <a:latin typeface="Consolas" panose="020B0609020204030204" pitchFamily="49" charset="0"/>
                </a:rPr>
                <a:t>main_image</a:t>
              </a:r>
              <a:r>
                <a:rPr lang="en-US" b="0" dirty="0">
                  <a:solidFill>
                    <a:srgbClr val="9CDCFE"/>
                  </a:solidFill>
                  <a:effectLst/>
                  <a:latin typeface="Consolas" panose="020B0609020204030204" pitchFamily="49" charset="0"/>
                </a:rPr>
                <a:t> :</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STRING</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images : </a:t>
              </a:r>
              <a:r>
                <a:rPr lang="en-US" dirty="0">
                  <a:solidFill>
                    <a:srgbClr val="D4D4D4"/>
                  </a:solidFill>
                  <a:latin typeface="Consolas" panose="020B0609020204030204" pitchFamily="49" charset="0"/>
                </a:rPr>
                <a:t>ARRAY{STRING}</a:t>
              </a:r>
              <a:endParaRPr lang="en-US" b="0" dirty="0">
                <a:solidFill>
                  <a:srgbClr val="D4D4D4"/>
                </a:solidFill>
                <a:effectLst/>
                <a:latin typeface="Consolas" panose="020B0609020204030204" pitchFamily="49" charset="0"/>
              </a:endParaRPr>
            </a:p>
          </p:txBody>
        </p:sp>
        <p:sp>
          <p:nvSpPr>
            <p:cNvPr id="22" name="Rectangle 21">
              <a:extLst>
                <a:ext uri="{FF2B5EF4-FFF2-40B4-BE49-F238E27FC236}">
                  <a16:creationId xmlns:a16="http://schemas.microsoft.com/office/drawing/2014/main" id="{81190401-D48E-7CF7-3351-E3839AE9376C}"/>
                </a:ext>
              </a:extLst>
            </p:cNvPr>
            <p:cNvSpPr/>
            <p:nvPr/>
          </p:nvSpPr>
          <p:spPr>
            <a:xfrm>
              <a:off x="894080" y="1061720"/>
              <a:ext cx="3891280" cy="77216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PRODUCT_ITEM</a:t>
              </a:r>
            </a:p>
          </p:txBody>
        </p:sp>
      </p:grpSp>
      <p:grpSp>
        <p:nvGrpSpPr>
          <p:cNvPr id="23" name="Group 22">
            <a:extLst>
              <a:ext uri="{FF2B5EF4-FFF2-40B4-BE49-F238E27FC236}">
                <a16:creationId xmlns:a16="http://schemas.microsoft.com/office/drawing/2014/main" id="{9D038B4E-B3E1-4B61-06C1-370A228425AF}"/>
              </a:ext>
            </a:extLst>
          </p:cNvPr>
          <p:cNvGrpSpPr/>
          <p:nvPr/>
        </p:nvGrpSpPr>
        <p:grpSpPr>
          <a:xfrm>
            <a:off x="135055" y="1239704"/>
            <a:ext cx="3891280" cy="2225040"/>
            <a:chOff x="5405120" y="894080"/>
            <a:chExt cx="3891280" cy="2225040"/>
          </a:xfrm>
        </p:grpSpPr>
        <p:sp>
          <p:nvSpPr>
            <p:cNvPr id="24" name="Rectangle 23">
              <a:extLst>
                <a:ext uri="{FF2B5EF4-FFF2-40B4-BE49-F238E27FC236}">
                  <a16:creationId xmlns:a16="http://schemas.microsoft.com/office/drawing/2014/main" id="{D96A5057-CB21-BB5A-FF33-BF3B06D104D3}"/>
                </a:ext>
              </a:extLst>
            </p:cNvPr>
            <p:cNvSpPr/>
            <p:nvPr/>
          </p:nvSpPr>
          <p:spPr>
            <a:xfrm>
              <a:off x="5405120" y="1637004"/>
              <a:ext cx="3891280" cy="1482116"/>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5AA54799-BADB-61C8-FCA8-72FADED200AE}"/>
                </a:ext>
              </a:extLst>
            </p:cNvPr>
            <p:cNvSpPr txBox="1"/>
            <p:nvPr/>
          </p:nvSpPr>
          <p:spPr>
            <a:xfrm>
              <a:off x="5612238" y="1799564"/>
              <a:ext cx="3602882" cy="1200329"/>
            </a:xfrm>
            <a:prstGeom prst="rect">
              <a:avLst/>
            </a:prstGeom>
            <a:noFill/>
          </p:spPr>
          <p:txBody>
            <a:bodyPr wrap="square" rtlCol="0">
              <a:spAutoFit/>
            </a:bodyPr>
            <a:lstStyle/>
            <a:p>
              <a:r>
                <a:rPr lang="en-US" b="0" dirty="0">
                  <a:solidFill>
                    <a:srgbClr val="9CDCFE"/>
                  </a:solidFill>
                  <a:effectLst/>
                  <a:latin typeface="Consolas" panose="020B0609020204030204" pitchFamily="49" charset="0"/>
                </a:rPr>
                <a:t>         Id :</a:t>
              </a:r>
              <a:r>
                <a:rPr lang="en-US" b="0" dirty="0">
                  <a:solidFill>
                    <a:srgbClr val="D4D4D4"/>
                  </a:solidFill>
                  <a:effectLst/>
                  <a:latin typeface="Consolas" panose="020B0609020204030204" pitchFamily="49" charset="0"/>
                </a:rPr>
                <a:t> INT</a:t>
              </a:r>
            </a:p>
            <a:p>
              <a:r>
                <a:rPr lang="en-US" dirty="0">
                  <a:solidFill>
                    <a:srgbClr val="9CDCFE"/>
                  </a:solidFill>
                  <a:latin typeface="Consolas" panose="020B0609020204030204" pitchFamily="49" charset="0"/>
                </a:rPr>
                <a:t>       name </a:t>
              </a:r>
              <a:r>
                <a:rPr lang="en-US" b="0" dirty="0">
                  <a:solidFill>
                    <a:srgbClr val="9CDCFE"/>
                  </a:solidFill>
                  <a:effectLst/>
                  <a:latin typeface="Consolas" panose="020B0609020204030204" pitchFamily="49" charset="0"/>
                </a:rPr>
                <a:t>:</a:t>
              </a:r>
              <a:r>
                <a:rPr lang="en-US" b="0" dirty="0">
                  <a:solidFill>
                    <a:srgbClr val="D4D4D4"/>
                  </a:solidFill>
                  <a:effectLst/>
                  <a:latin typeface="Consolas" panose="020B0609020204030204" pitchFamily="49" charset="0"/>
                </a:rPr>
                <a:t> STRING</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link :</a:t>
              </a:r>
              <a:r>
                <a:rPr lang="en-US" b="0" dirty="0">
                  <a:solidFill>
                    <a:srgbClr val="D4D4D4"/>
                  </a:solidFill>
                  <a:effectLst/>
                  <a:latin typeface="Consolas" panose="020B0609020204030204" pitchFamily="49" charset="0"/>
                </a:rPr>
                <a:t> STRING</a:t>
              </a:r>
            </a:p>
            <a:p>
              <a:r>
                <a:rPr lang="en-US" dirty="0">
                  <a:solidFill>
                    <a:srgbClr val="9CDCFE"/>
                  </a:solidFill>
                  <a:latin typeface="Consolas" panose="020B0609020204030204" pitchFamily="49" charset="0"/>
                </a:rPr>
                <a:t>      image</a:t>
              </a:r>
              <a:r>
                <a:rPr lang="en-US" b="0" dirty="0">
                  <a:solidFill>
                    <a:srgbClr val="9CDCFE"/>
                  </a:solidFill>
                  <a:effectLst/>
                  <a:latin typeface="Consolas" panose="020B0609020204030204" pitchFamily="49" charset="0"/>
                </a:rPr>
                <a:t> :</a:t>
              </a:r>
              <a:r>
                <a:rPr lang="en-US" b="0" dirty="0">
                  <a:solidFill>
                    <a:srgbClr val="D4D4D4"/>
                  </a:solidFill>
                  <a:effectLst/>
                  <a:latin typeface="Consolas" panose="020B0609020204030204" pitchFamily="49" charset="0"/>
                </a:rPr>
                <a:t> STRING</a:t>
              </a:r>
            </a:p>
          </p:txBody>
        </p:sp>
        <p:sp>
          <p:nvSpPr>
            <p:cNvPr id="26" name="Rectangle 25">
              <a:extLst>
                <a:ext uri="{FF2B5EF4-FFF2-40B4-BE49-F238E27FC236}">
                  <a16:creationId xmlns:a16="http://schemas.microsoft.com/office/drawing/2014/main" id="{BE3A9B9B-24BE-5378-27E0-1CA9D889473D}"/>
                </a:ext>
              </a:extLst>
            </p:cNvPr>
            <p:cNvSpPr/>
            <p:nvPr/>
          </p:nvSpPr>
          <p:spPr>
            <a:xfrm>
              <a:off x="5405120" y="894080"/>
              <a:ext cx="3891280" cy="77216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PRODUCT_CATEGORY</a:t>
              </a:r>
            </a:p>
          </p:txBody>
        </p:sp>
      </p:grpSp>
      <p:grpSp>
        <p:nvGrpSpPr>
          <p:cNvPr id="27" name="Group 26">
            <a:extLst>
              <a:ext uri="{FF2B5EF4-FFF2-40B4-BE49-F238E27FC236}">
                <a16:creationId xmlns:a16="http://schemas.microsoft.com/office/drawing/2014/main" id="{FF2E1168-7AE3-54C1-8B53-80EC48A9C962}"/>
              </a:ext>
            </a:extLst>
          </p:cNvPr>
          <p:cNvGrpSpPr/>
          <p:nvPr/>
        </p:nvGrpSpPr>
        <p:grpSpPr>
          <a:xfrm>
            <a:off x="8102454" y="1239704"/>
            <a:ext cx="3891280" cy="4044805"/>
            <a:chOff x="8000854" y="1097464"/>
            <a:chExt cx="3891280" cy="4044805"/>
          </a:xfrm>
        </p:grpSpPr>
        <p:sp>
          <p:nvSpPr>
            <p:cNvPr id="28" name="Rectangle 27">
              <a:extLst>
                <a:ext uri="{FF2B5EF4-FFF2-40B4-BE49-F238E27FC236}">
                  <a16:creationId xmlns:a16="http://schemas.microsoft.com/office/drawing/2014/main" id="{E07BE353-B5C1-98C8-7CD6-42162A5755C1}"/>
                </a:ext>
              </a:extLst>
            </p:cNvPr>
            <p:cNvSpPr/>
            <p:nvPr/>
          </p:nvSpPr>
          <p:spPr>
            <a:xfrm>
              <a:off x="8000854" y="1840388"/>
              <a:ext cx="3891280" cy="3301881"/>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83F8559D-AA7D-8D2A-A9ED-4393495B655A}"/>
                </a:ext>
              </a:extLst>
            </p:cNvPr>
            <p:cNvSpPr txBox="1"/>
            <p:nvPr/>
          </p:nvSpPr>
          <p:spPr>
            <a:xfrm>
              <a:off x="8207972" y="2002948"/>
              <a:ext cx="3602882" cy="3139321"/>
            </a:xfrm>
            <a:prstGeom prst="rect">
              <a:avLst/>
            </a:prstGeom>
            <a:noFill/>
          </p:spPr>
          <p:txBody>
            <a:bodyPr wrap="square" rtlCol="0">
              <a:spAutoFit/>
            </a:bodyPr>
            <a:lstStyle/>
            <a:p>
              <a:r>
                <a:rPr lang="en-US" b="0" dirty="0">
                  <a:solidFill>
                    <a:srgbClr val="9CDCFE"/>
                  </a:solidFill>
                  <a:effectLst/>
                  <a:latin typeface="Consolas" panose="020B0609020204030204" pitchFamily="49" charset="0"/>
                </a:rPr>
                <a:t>     email1 :</a:t>
              </a:r>
              <a:r>
                <a:rPr lang="en-US" b="0" dirty="0">
                  <a:solidFill>
                    <a:srgbClr val="D4D4D4"/>
                  </a:solidFill>
                  <a:effectLst/>
                  <a:latin typeface="Consolas" panose="020B0609020204030204" pitchFamily="49" charset="0"/>
                </a:rPr>
                <a:t> STRING</a:t>
              </a:r>
            </a:p>
            <a:p>
              <a:r>
                <a:rPr lang="en-US" dirty="0">
                  <a:solidFill>
                    <a:srgbClr val="9CDCFE"/>
                  </a:solidFill>
                  <a:latin typeface="Consolas" panose="020B0609020204030204" pitchFamily="49" charset="0"/>
                </a:rPr>
                <a:t>  password1 </a:t>
              </a:r>
              <a:r>
                <a:rPr lang="en-US" b="0" dirty="0">
                  <a:solidFill>
                    <a:srgbClr val="9CDCFE"/>
                  </a:solidFill>
                  <a:effectLst/>
                  <a:latin typeface="Consolas" panose="020B0609020204030204" pitchFamily="49" charset="0"/>
                </a:rPr>
                <a:t>:</a:t>
              </a:r>
              <a:r>
                <a:rPr lang="en-US" b="0" dirty="0">
                  <a:solidFill>
                    <a:srgbClr val="D4D4D4"/>
                  </a:solidFill>
                  <a:effectLst/>
                  <a:latin typeface="Consolas" panose="020B0609020204030204" pitchFamily="49" charset="0"/>
                </a:rPr>
                <a:t> STRING</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name :</a:t>
              </a:r>
              <a:r>
                <a:rPr lang="en-US" b="0" dirty="0">
                  <a:solidFill>
                    <a:srgbClr val="D4D4D4"/>
                  </a:solidFill>
                  <a:effectLst/>
                  <a:latin typeface="Consolas" panose="020B0609020204030204" pitchFamily="49" charset="0"/>
                </a:rPr>
                <a:t> STRING</a:t>
              </a:r>
            </a:p>
            <a:p>
              <a:r>
                <a:rPr lang="en-US" dirty="0">
                  <a:solidFill>
                    <a:srgbClr val="9CDCFE"/>
                  </a:solidFill>
                  <a:latin typeface="Consolas" panose="020B0609020204030204" pitchFamily="49" charset="0"/>
                </a:rPr>
                <a:t>    contact</a:t>
              </a:r>
              <a:r>
                <a:rPr lang="en-US" b="0" dirty="0">
                  <a:solidFill>
                    <a:srgbClr val="9CDCFE"/>
                  </a:solidFill>
                  <a:effectLst/>
                  <a:latin typeface="Consolas" panose="020B0609020204030204" pitchFamily="49" charset="0"/>
                </a:rPr>
                <a:t> :</a:t>
              </a:r>
              <a:r>
                <a:rPr lang="en-US" b="0" dirty="0">
                  <a:solidFill>
                    <a:srgbClr val="D4D4D4"/>
                  </a:solidFill>
                  <a:effectLst/>
                  <a:latin typeface="Consolas" panose="020B0609020204030204" pitchFamily="49" charset="0"/>
                </a:rPr>
                <a:t> STRING</a:t>
              </a:r>
            </a:p>
            <a:p>
              <a:r>
                <a:rPr lang="en-US" dirty="0">
                  <a:solidFill>
                    <a:srgbClr val="9CDCFE"/>
                  </a:solidFill>
                  <a:latin typeface="Consolas" panose="020B0609020204030204" pitchFamily="49" charset="0"/>
                </a:rPr>
                <a:t>    address</a:t>
              </a:r>
              <a:r>
                <a:rPr lang="en-US" b="0" dirty="0">
                  <a:solidFill>
                    <a:srgbClr val="9CDCFE"/>
                  </a:solidFill>
                  <a:effectLst/>
                  <a:latin typeface="Consolas" panose="020B0609020204030204" pitchFamily="49" charset="0"/>
                </a:rPr>
                <a:t> :</a:t>
              </a:r>
              <a:r>
                <a:rPr lang="en-US" b="0" dirty="0">
                  <a:solidFill>
                    <a:srgbClr val="D4D4D4"/>
                  </a:solidFill>
                  <a:effectLst/>
                  <a:latin typeface="Consolas" panose="020B0609020204030204" pitchFamily="49" charset="0"/>
                </a:rPr>
                <a:t> STRING</a:t>
              </a:r>
            </a:p>
            <a:p>
              <a:r>
                <a:rPr lang="en-US" dirty="0">
                  <a:solidFill>
                    <a:srgbClr val="9CDCFE"/>
                  </a:solidFill>
                  <a:latin typeface="Consolas" panose="020B0609020204030204" pitchFamily="49" charset="0"/>
                </a:rPr>
                <a:t>        </a:t>
              </a:r>
              <a:r>
                <a:rPr lang="en-US" dirty="0" err="1">
                  <a:solidFill>
                    <a:srgbClr val="9CDCFE"/>
                  </a:solidFill>
                  <a:latin typeface="Consolas" panose="020B0609020204030204" pitchFamily="49" charset="0"/>
                </a:rPr>
                <a:t>img</a:t>
              </a:r>
              <a:r>
                <a:rPr lang="en-US" b="0" dirty="0">
                  <a:solidFill>
                    <a:srgbClr val="9CDCFE"/>
                  </a:solidFill>
                  <a:effectLst/>
                  <a:latin typeface="Consolas" panose="020B0609020204030204" pitchFamily="49" charset="0"/>
                </a:rPr>
                <a:t> :</a:t>
              </a:r>
              <a:r>
                <a:rPr lang="en-US" b="0" dirty="0">
                  <a:solidFill>
                    <a:srgbClr val="D4D4D4"/>
                  </a:solidFill>
                  <a:effectLst/>
                  <a:latin typeface="Consolas" panose="020B0609020204030204" pitchFamily="49" charset="0"/>
                </a:rPr>
                <a:t> STRING</a:t>
              </a:r>
            </a:p>
            <a:p>
              <a:r>
                <a:rPr lang="en-US" dirty="0">
                  <a:solidFill>
                    <a:srgbClr val="9CDCFE"/>
                  </a:solidFill>
                  <a:latin typeface="Consolas" panose="020B0609020204030204" pitchFamily="49" charset="0"/>
                </a:rPr>
                <a:t>  </a:t>
              </a:r>
              <a:r>
                <a:rPr lang="en-US" dirty="0" err="1">
                  <a:solidFill>
                    <a:srgbClr val="9CDCFE"/>
                  </a:solidFill>
                  <a:latin typeface="Consolas" panose="020B0609020204030204" pitchFamily="49" charset="0"/>
                </a:rPr>
                <a:t>cart_list</a:t>
              </a:r>
              <a:r>
                <a:rPr lang="en-US" b="0" dirty="0">
                  <a:solidFill>
                    <a:srgbClr val="9CDCFE"/>
                  </a:solidFill>
                  <a:effectLst/>
                  <a:latin typeface="Consolas" panose="020B0609020204030204" pitchFamily="49" charset="0"/>
                </a:rPr>
                <a:t> :</a:t>
              </a:r>
              <a:r>
                <a:rPr lang="en-US" b="0" dirty="0">
                  <a:solidFill>
                    <a:srgbClr val="D4D4D4"/>
                  </a:solidFill>
                  <a:effectLst/>
                  <a:latin typeface="Consolas" panose="020B0609020204030204" pitchFamily="49" charset="0"/>
                </a:rPr>
                <a:t>      	ARRAY{</a:t>
              </a:r>
              <a:r>
                <a:rPr lang="en-US" dirty="0">
                  <a:solidFill>
                    <a:schemeClr val="accent6">
                      <a:lumMod val="40000"/>
                      <a:lumOff val="60000"/>
                    </a:schemeClr>
                  </a:solidFill>
                  <a:latin typeface="Arial" panose="020B0604020202020204" pitchFamily="34" charset="0"/>
                  <a:cs typeface="Arial" panose="020B0604020202020204" pitchFamily="34" charset="0"/>
                </a:rPr>
                <a:t>PRODUCT_ITEM</a:t>
              </a:r>
              <a:r>
                <a:rPr lang="en-US" dirty="0">
                  <a:solidFill>
                    <a:srgbClr val="D4D4D4"/>
                  </a:solidFill>
                  <a:latin typeface="Consolas" panose="020B0609020204030204" pitchFamily="49" charset="0"/>
                  <a:cs typeface="Arial" panose="020B0604020202020204" pitchFamily="34" charset="0"/>
                </a:rPr>
                <a:t>}</a:t>
              </a:r>
            </a:p>
            <a:p>
              <a:r>
                <a:rPr lang="en-US" dirty="0" err="1">
                  <a:solidFill>
                    <a:srgbClr val="9CDCFE"/>
                  </a:solidFill>
                  <a:latin typeface="Consolas" panose="020B0609020204030204" pitchFamily="49" charset="0"/>
                </a:rPr>
                <a:t>upcoming_deliveries</a:t>
              </a:r>
              <a:r>
                <a:rPr lang="en-US" b="0" dirty="0">
                  <a:solidFill>
                    <a:srgbClr val="9CDCFE"/>
                  </a:solidFill>
                  <a:effectLst/>
                  <a:latin typeface="Consolas" panose="020B0609020204030204" pitchFamily="49" charset="0"/>
                </a:rPr>
                <a:t>:</a:t>
              </a:r>
              <a:r>
                <a:rPr lang="en-US" b="0" dirty="0">
                  <a:solidFill>
                    <a:srgbClr val="D4D4D4"/>
                  </a:solidFill>
                  <a:effectLst/>
                  <a:latin typeface="Consolas" panose="020B0609020204030204" pitchFamily="49" charset="0"/>
                </a:rPr>
                <a:t>      	ARRAY{</a:t>
              </a:r>
              <a:r>
                <a:rPr lang="en-US" dirty="0">
                  <a:solidFill>
                    <a:schemeClr val="accent6">
                      <a:lumMod val="40000"/>
                      <a:lumOff val="60000"/>
                    </a:schemeClr>
                  </a:solidFill>
                  <a:latin typeface="Arial" panose="020B0604020202020204" pitchFamily="34" charset="0"/>
                  <a:cs typeface="Arial" panose="020B0604020202020204" pitchFamily="34" charset="0"/>
                </a:rPr>
                <a:t>PRODUCT_ITEM</a:t>
              </a:r>
              <a:r>
                <a:rPr lang="en-US" dirty="0">
                  <a:solidFill>
                    <a:srgbClr val="D4D4D4"/>
                  </a:solidFill>
                  <a:latin typeface="Consolas" panose="020B0609020204030204" pitchFamily="49" charset="0"/>
                  <a:cs typeface="Arial" panose="020B0604020202020204" pitchFamily="34" charset="0"/>
                </a:rPr>
                <a:t>}</a:t>
              </a:r>
            </a:p>
            <a:p>
              <a:endParaRPr lang="en-US" dirty="0">
                <a:solidFill>
                  <a:srgbClr val="D4D4D4"/>
                </a:solidFill>
                <a:latin typeface="Consolas" panose="020B0609020204030204" pitchFamily="49" charset="0"/>
                <a:cs typeface="Arial" panose="020B0604020202020204" pitchFamily="34" charset="0"/>
              </a:endParaRPr>
            </a:p>
          </p:txBody>
        </p:sp>
        <p:sp>
          <p:nvSpPr>
            <p:cNvPr id="30" name="Rectangle 29">
              <a:extLst>
                <a:ext uri="{FF2B5EF4-FFF2-40B4-BE49-F238E27FC236}">
                  <a16:creationId xmlns:a16="http://schemas.microsoft.com/office/drawing/2014/main" id="{8409B560-427D-FA82-CCD0-544CB303EA82}"/>
                </a:ext>
              </a:extLst>
            </p:cNvPr>
            <p:cNvSpPr/>
            <p:nvPr/>
          </p:nvSpPr>
          <p:spPr>
            <a:xfrm>
              <a:off x="8000854" y="1097464"/>
              <a:ext cx="3891280" cy="77216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USER</a:t>
              </a:r>
            </a:p>
          </p:txBody>
        </p:sp>
      </p:grpSp>
    </p:spTree>
    <p:extLst>
      <p:ext uri="{BB962C8B-B14F-4D97-AF65-F5344CB8AC3E}">
        <p14:creationId xmlns:p14="http://schemas.microsoft.com/office/powerpoint/2010/main" val="1619529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whamos">
            <a:extLst>
              <a:ext uri="{FF2B5EF4-FFF2-40B4-BE49-F238E27FC236}">
                <a16:creationId xmlns:a16="http://schemas.microsoft.com/office/drawing/2014/main" id="{ADC077C7-A839-0737-E53E-10DB196C2A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2924" y="4229056"/>
            <a:ext cx="3134963" cy="264574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An Introduction to Version Control System for Developers - Super Dev ...">
            <a:extLst>
              <a:ext uri="{FF2B5EF4-FFF2-40B4-BE49-F238E27FC236}">
                <a16:creationId xmlns:a16="http://schemas.microsoft.com/office/drawing/2014/main" id="{6A020F80-B261-CAD4-F81E-4E38AFC44DD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015864" y="4127497"/>
            <a:ext cx="1618595" cy="16185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rogramming Stress Tips (A Psychologist’s Guidelines) - WGP Sigplan">
            <a:extLst>
              <a:ext uri="{FF2B5EF4-FFF2-40B4-BE49-F238E27FC236}">
                <a16:creationId xmlns:a16="http://schemas.microsoft.com/office/drawing/2014/main" id="{59DAB6AB-3BBA-F40A-E9E7-5AA8FD2C2D7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5080" y="4617380"/>
            <a:ext cx="4514850" cy="2257425"/>
          </a:xfrm>
          <a:prstGeom prst="rect">
            <a:avLst/>
          </a:prstGeom>
          <a:noFill/>
          <a:extLst>
            <a:ext uri="{909E8E84-426E-40DD-AFC4-6F175D3DCCD1}">
              <a14:hiddenFill xmlns:a14="http://schemas.microsoft.com/office/drawing/2010/main">
                <a:solidFill>
                  <a:srgbClr val="FFFFFF"/>
                </a:solidFill>
              </a14:hiddenFill>
            </a:ext>
          </a:extLst>
        </p:spPr>
      </p:pic>
      <p:sp>
        <p:nvSpPr>
          <p:cNvPr id="23" name="Speech Bubble: Rectangle with Corners Rounded 22">
            <a:extLst>
              <a:ext uri="{FF2B5EF4-FFF2-40B4-BE49-F238E27FC236}">
                <a16:creationId xmlns:a16="http://schemas.microsoft.com/office/drawing/2014/main" id="{A5478ACD-9B6D-CF74-31EC-E5B1D9525EFD}"/>
              </a:ext>
            </a:extLst>
          </p:cNvPr>
          <p:cNvSpPr/>
          <p:nvPr/>
        </p:nvSpPr>
        <p:spPr>
          <a:xfrm>
            <a:off x="176918" y="2303188"/>
            <a:ext cx="5258683" cy="2014728"/>
          </a:xfrm>
          <a:prstGeom prst="wedgeRoundRectCallout">
            <a:avLst>
              <a:gd name="adj1" fmla="val -28660"/>
              <a:gd name="adj2" fmla="val 1121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peech Bubble: Rectangle with Corners Rounded 19">
            <a:extLst>
              <a:ext uri="{FF2B5EF4-FFF2-40B4-BE49-F238E27FC236}">
                <a16:creationId xmlns:a16="http://schemas.microsoft.com/office/drawing/2014/main" id="{9A9BD011-9C39-6D2B-ED65-41F616D7F2BD}"/>
              </a:ext>
            </a:extLst>
          </p:cNvPr>
          <p:cNvSpPr/>
          <p:nvPr/>
        </p:nvSpPr>
        <p:spPr>
          <a:xfrm>
            <a:off x="5654200" y="1640798"/>
            <a:ext cx="5653880" cy="1767840"/>
          </a:xfrm>
          <a:prstGeom prst="wedgeRoundRectCallout">
            <a:avLst>
              <a:gd name="adj1" fmla="val 16624"/>
              <a:gd name="adj2" fmla="val 9296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5397F94C-2C43-D97C-936C-DD97BBE98B5F}"/>
              </a:ext>
            </a:extLst>
          </p:cNvPr>
          <p:cNvSpPr>
            <a:spLocks noGrp="1"/>
          </p:cNvSpPr>
          <p:nvPr>
            <p:ph type="title"/>
          </p:nvPr>
        </p:nvSpPr>
        <p:spPr>
          <a:xfrm>
            <a:off x="6608921" y="2088080"/>
            <a:ext cx="4480560" cy="588963"/>
          </a:xfrm>
        </p:spPr>
        <p:txBody>
          <a:bodyPr/>
          <a:lstStyle/>
          <a:p>
            <a:r>
              <a:rPr lang="en-US" dirty="0"/>
              <a:t>Push </a:t>
            </a:r>
            <a:r>
              <a:rPr lang="en-US" dirty="0" err="1"/>
              <a:t>mo</a:t>
            </a:r>
            <a:r>
              <a:rPr lang="en-US" dirty="0"/>
              <a:t> lang </a:t>
            </a:r>
            <a:r>
              <a:rPr lang="en-US" dirty="0" err="1"/>
              <a:t>yan</a:t>
            </a:r>
            <a:r>
              <a:rPr lang="en-US" dirty="0"/>
              <a:t> </a:t>
            </a:r>
            <a:r>
              <a:rPr lang="en-US" dirty="0" err="1"/>
              <a:t>te</a:t>
            </a:r>
            <a:r>
              <a:rPr lang="en-US" dirty="0"/>
              <a:t>.</a:t>
            </a:r>
          </a:p>
        </p:txBody>
      </p:sp>
      <p:sp>
        <p:nvSpPr>
          <p:cNvPr id="9" name="Text Placeholder 5">
            <a:extLst>
              <a:ext uri="{FF2B5EF4-FFF2-40B4-BE49-F238E27FC236}">
                <a16:creationId xmlns:a16="http://schemas.microsoft.com/office/drawing/2014/main" id="{B914B4AD-E879-8CED-1C10-828997F2CF41}"/>
              </a:ext>
            </a:extLst>
          </p:cNvPr>
          <p:cNvSpPr>
            <a:spLocks noGrp="1"/>
          </p:cNvSpPr>
          <p:nvPr>
            <p:ph type="body" sz="quarter" idx="15"/>
          </p:nvPr>
        </p:nvSpPr>
        <p:spPr>
          <a:xfrm>
            <a:off x="5831681" y="1676600"/>
            <a:ext cx="768096" cy="1627632"/>
          </a:xfrm>
        </p:spPr>
        <p:txBody>
          <a:bodyPr/>
          <a:lstStyle/>
          <a:p>
            <a:r>
              <a:rPr lang="en-US" dirty="0"/>
              <a:t>“</a:t>
            </a:r>
          </a:p>
        </p:txBody>
      </p:sp>
      <p:sp>
        <p:nvSpPr>
          <p:cNvPr id="10" name="Text Placeholder 3">
            <a:extLst>
              <a:ext uri="{FF2B5EF4-FFF2-40B4-BE49-F238E27FC236}">
                <a16:creationId xmlns:a16="http://schemas.microsoft.com/office/drawing/2014/main" id="{1A922340-578C-C075-C341-EC3D55B16762}"/>
              </a:ext>
            </a:extLst>
          </p:cNvPr>
          <p:cNvSpPr>
            <a:spLocks noGrp="1"/>
          </p:cNvSpPr>
          <p:nvPr>
            <p:ph type="body" sz="quarter" idx="13"/>
          </p:nvPr>
        </p:nvSpPr>
        <p:spPr>
          <a:xfrm>
            <a:off x="6892924" y="2720349"/>
            <a:ext cx="3932238" cy="588963"/>
          </a:xfrm>
        </p:spPr>
        <p:txBody>
          <a:bodyPr/>
          <a:lstStyle/>
          <a:p>
            <a:r>
              <a:rPr lang="en-US" dirty="0"/>
              <a:t>                                             -git</a:t>
            </a:r>
          </a:p>
        </p:txBody>
      </p:sp>
      <p:sp>
        <p:nvSpPr>
          <p:cNvPr id="12" name="Slide Number Placeholder 22">
            <a:extLst>
              <a:ext uri="{FF2B5EF4-FFF2-40B4-BE49-F238E27FC236}">
                <a16:creationId xmlns:a16="http://schemas.microsoft.com/office/drawing/2014/main" id="{1D1E730F-FDDF-761F-478B-7856EA113DDC}"/>
              </a:ext>
            </a:extLst>
          </p:cNvPr>
          <p:cNvSpPr>
            <a:spLocks noGrp="1"/>
          </p:cNvSpPr>
          <p:nvPr>
            <p:ph type="sldNum" sz="quarter" idx="12"/>
          </p:nvPr>
        </p:nvSpPr>
        <p:spPr>
          <a:xfrm>
            <a:off x="10945368" y="457200"/>
            <a:ext cx="987552" cy="274320"/>
          </a:xfrm>
        </p:spPr>
        <p:txBody>
          <a:bodyPr/>
          <a:lstStyle/>
          <a:p>
            <a:fld id="{48F63A3B-78C7-47BE-AE5E-E10140E04643}" type="slidenum">
              <a:rPr lang="en-US" smtClean="0"/>
              <a:t>18</a:t>
            </a:fld>
            <a:endParaRPr lang="en-US" dirty="0"/>
          </a:p>
        </p:txBody>
      </p:sp>
      <p:sp>
        <p:nvSpPr>
          <p:cNvPr id="13" name="Title 1">
            <a:extLst>
              <a:ext uri="{FF2B5EF4-FFF2-40B4-BE49-F238E27FC236}">
                <a16:creationId xmlns:a16="http://schemas.microsoft.com/office/drawing/2014/main" id="{37AF96A9-D420-93CC-A02B-06846AEA78CF}"/>
              </a:ext>
            </a:extLst>
          </p:cNvPr>
          <p:cNvSpPr txBox="1">
            <a:spLocks/>
          </p:cNvSpPr>
          <p:nvPr/>
        </p:nvSpPr>
        <p:spPr>
          <a:xfrm>
            <a:off x="121920" y="210312"/>
            <a:ext cx="6400800" cy="768096"/>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300" b="1" kern="1200" cap="all" baseline="0">
                <a:solidFill>
                  <a:schemeClr val="accent6"/>
                </a:solidFill>
                <a:latin typeface="Arial" panose="020B0604020202020204" pitchFamily="34" charset="0"/>
                <a:ea typeface="+mj-ea"/>
                <a:cs typeface="Arial" panose="020B0604020202020204" pitchFamily="34" charset="0"/>
              </a:defRPr>
            </a:lvl1pPr>
          </a:lstStyle>
          <a:p>
            <a:r>
              <a:rPr lang="en-US" sz="4400" dirty="0">
                <a:latin typeface="Arial Black" panose="020B0604020202020204" pitchFamily="34" charset="0"/>
                <a:cs typeface="Arial Black" panose="020B0604020202020204" pitchFamily="34" charset="0"/>
              </a:rPr>
              <a:t>Ice breaker</a:t>
            </a:r>
          </a:p>
        </p:txBody>
      </p:sp>
      <p:sp>
        <p:nvSpPr>
          <p:cNvPr id="17" name="Text Placeholder 5">
            <a:extLst>
              <a:ext uri="{FF2B5EF4-FFF2-40B4-BE49-F238E27FC236}">
                <a16:creationId xmlns:a16="http://schemas.microsoft.com/office/drawing/2014/main" id="{02767B2D-A9AA-159C-3D9B-1E2C124D75DE}"/>
              </a:ext>
            </a:extLst>
          </p:cNvPr>
          <p:cNvSpPr txBox="1">
            <a:spLocks/>
          </p:cNvSpPr>
          <p:nvPr/>
        </p:nvSpPr>
        <p:spPr>
          <a:xfrm>
            <a:off x="343971" y="2416206"/>
            <a:ext cx="768096" cy="1627632"/>
          </a:xfrm>
          <a:prstGeom prst="rect">
            <a:avLst/>
          </a:prstGeom>
        </p:spPr>
        <p:txBody>
          <a:bodyPr vert="horz" lIns="91440" tIns="45720" rIns="91440" bIns="54864" rtlCol="0">
            <a:noAutofit/>
          </a:bodyPr>
          <a:lstStyle>
            <a:lvl1pPr marL="0" indent="0" algn="l" defTabSz="914400" rtl="0" eaLnBrk="1" latinLnBrk="0" hangingPunct="1">
              <a:lnSpc>
                <a:spcPct val="100000"/>
              </a:lnSpc>
              <a:spcBef>
                <a:spcPts val="360"/>
              </a:spcBef>
              <a:buFont typeface="Arial" panose="020B0604020202020204" pitchFamily="34" charset="0"/>
              <a:buNone/>
              <a:defRPr sz="10000" b="1"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t>
            </a:r>
            <a:endParaRPr lang="en-US" dirty="0"/>
          </a:p>
        </p:txBody>
      </p:sp>
      <p:sp>
        <p:nvSpPr>
          <p:cNvPr id="18" name="Text Placeholder 3">
            <a:extLst>
              <a:ext uri="{FF2B5EF4-FFF2-40B4-BE49-F238E27FC236}">
                <a16:creationId xmlns:a16="http://schemas.microsoft.com/office/drawing/2014/main" id="{70AF3FF3-5A84-1817-1D05-482214DCC9EA}"/>
              </a:ext>
            </a:extLst>
          </p:cNvPr>
          <p:cNvSpPr txBox="1">
            <a:spLocks/>
          </p:cNvSpPr>
          <p:nvPr/>
        </p:nvSpPr>
        <p:spPr>
          <a:xfrm>
            <a:off x="457339" y="3875970"/>
            <a:ext cx="4761906" cy="369582"/>
          </a:xfrm>
          <a:prstGeom prst="rect">
            <a:avLst/>
          </a:prstGeom>
        </p:spPr>
        <p:txBody>
          <a:bodyPr vert="horz" lIns="0" tIns="0" rIns="0" bIns="0" rtlCol="0">
            <a:noAutofit/>
          </a:bodyPr>
          <a:lstStyle>
            <a:lvl1pPr marL="0" indent="0" algn="l" defTabSz="914400" rtl="0" eaLnBrk="1" latinLnBrk="0" hangingPunct="1">
              <a:lnSpc>
                <a:spcPct val="100000"/>
              </a:lnSpc>
              <a:spcBef>
                <a:spcPts val="360"/>
              </a:spcBef>
              <a:buFont typeface="Arial" panose="020B0604020202020204" pitchFamily="34" charset="0"/>
              <a:buNone/>
              <a:defRPr sz="24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                            -BOOT CAMP GUY</a:t>
            </a:r>
          </a:p>
        </p:txBody>
      </p:sp>
      <p:sp>
        <p:nvSpPr>
          <p:cNvPr id="19" name="Title 1">
            <a:extLst>
              <a:ext uri="{FF2B5EF4-FFF2-40B4-BE49-F238E27FC236}">
                <a16:creationId xmlns:a16="http://schemas.microsoft.com/office/drawing/2014/main" id="{739006FD-632D-4AF0-0E19-3A1BC284DBAC}"/>
              </a:ext>
            </a:extLst>
          </p:cNvPr>
          <p:cNvSpPr txBox="1">
            <a:spLocks/>
          </p:cNvSpPr>
          <p:nvPr/>
        </p:nvSpPr>
        <p:spPr>
          <a:xfrm>
            <a:off x="1156183" y="2785829"/>
            <a:ext cx="4605957" cy="58896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300" b="1" kern="1200" cap="all" baseline="0">
                <a:solidFill>
                  <a:schemeClr val="accent6"/>
                </a:solidFill>
                <a:latin typeface="Arial" panose="020B0604020202020204" pitchFamily="34" charset="0"/>
                <a:ea typeface="+mj-ea"/>
                <a:cs typeface="Arial" panose="020B0604020202020204" pitchFamily="34" charset="0"/>
              </a:defRPr>
            </a:lvl1pPr>
          </a:lstStyle>
          <a:p>
            <a:r>
              <a:rPr lang="en-US" dirty="0"/>
              <a:t>I CAN’T DO IT, SOOO DARN HARD</a:t>
            </a:r>
          </a:p>
        </p:txBody>
      </p:sp>
    </p:spTree>
    <p:extLst>
      <p:ext uri="{BB962C8B-B14F-4D97-AF65-F5344CB8AC3E}">
        <p14:creationId xmlns:p14="http://schemas.microsoft.com/office/powerpoint/2010/main" val="1022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ppt_x"/>
                                          </p:val>
                                        </p:tav>
                                        <p:tav tm="100000">
                                          <p:val>
                                            <p:strVal val="#ppt_x"/>
                                          </p:val>
                                        </p:tav>
                                      </p:tavLst>
                                    </p:anim>
                                    <p:anim calcmode="lin" valueType="num">
                                      <p:cBhvr additive="base">
                                        <p:cTn id="16" dur="10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ppt_x"/>
                                          </p:val>
                                        </p:tav>
                                        <p:tav tm="100000">
                                          <p:val>
                                            <p:strVal val="#ppt_x"/>
                                          </p:val>
                                        </p:tav>
                                      </p:tavLst>
                                    </p:anim>
                                    <p:anim calcmode="lin" valueType="num">
                                      <p:cBhvr additive="base">
                                        <p:cTn id="20" dur="10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 calcmode="lin" valueType="num">
                                      <p:cBhvr additive="base">
                                        <p:cTn id="23"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4" dur="1000" fill="hold"/>
                                        <p:tgtEl>
                                          <p:spTgt spid="9">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 calcmode="lin" valueType="num">
                                      <p:cBhvr additive="base">
                                        <p:cTn id="27"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8" dur="10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8" grpId="0"/>
      <p:bldP spid="9" grpId="0" build="p"/>
      <p:bldP spid="10"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7204A9-A05C-3664-91EB-A5DCABAFE332}"/>
              </a:ext>
            </a:extLst>
          </p:cNvPr>
          <p:cNvPicPr>
            <a:picLocks noChangeAspect="1"/>
          </p:cNvPicPr>
          <p:nvPr/>
        </p:nvPicPr>
        <p:blipFill>
          <a:blip r:embed="rId3">
            <a:duotone>
              <a:prstClr val="black"/>
              <a:schemeClr val="accent2">
                <a:tint val="45000"/>
                <a:satMod val="400000"/>
              </a:schemeClr>
            </a:duotone>
            <a:alphaModFix/>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467360" y="381000"/>
            <a:ext cx="12192000" cy="64770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4" name="Title 1">
            <a:extLst>
              <a:ext uri="{FF2B5EF4-FFF2-40B4-BE49-F238E27FC236}">
                <a16:creationId xmlns:a16="http://schemas.microsoft.com/office/drawing/2014/main" id="{E5319E2A-3FFA-A5EE-A498-A8C940D36BCB}"/>
              </a:ext>
            </a:extLst>
          </p:cNvPr>
          <p:cNvSpPr>
            <a:spLocks noGrp="1"/>
          </p:cNvSpPr>
          <p:nvPr>
            <p:ph type="title"/>
          </p:nvPr>
        </p:nvSpPr>
        <p:spPr>
          <a:xfrm>
            <a:off x="2895600" y="2897901"/>
            <a:ext cx="6400800" cy="768096"/>
          </a:xfrm>
        </p:spPr>
        <p:txBody>
          <a:bodyPr/>
          <a:lstStyle/>
          <a:p>
            <a:r>
              <a:rPr lang="en-US" sz="4400" b="1" dirty="0">
                <a:solidFill>
                  <a:schemeClr val="accent6"/>
                </a:solidFill>
                <a:latin typeface="Arial Black" panose="020B0604020202020204" pitchFamily="34" charset="0"/>
                <a:cs typeface="Arial Black" panose="020B0604020202020204" pitchFamily="34" charset="0"/>
              </a:rPr>
              <a:t>DATA FLOW diagram</a:t>
            </a:r>
          </a:p>
        </p:txBody>
      </p:sp>
    </p:spTree>
    <p:extLst>
      <p:ext uri="{BB962C8B-B14F-4D97-AF65-F5344CB8AC3E}">
        <p14:creationId xmlns:p14="http://schemas.microsoft.com/office/powerpoint/2010/main" val="1116115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23CDE4-E9E6-D1FB-3003-9008678D23A0}"/>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t="8007" r="36922"/>
          <a:stretch/>
        </p:blipFill>
        <p:spPr>
          <a:xfrm rot="20995095">
            <a:off x="5239822" y="678199"/>
            <a:ext cx="8353425" cy="6858000"/>
          </a:xfrm>
          <a:prstGeom prst="rect">
            <a:avLst/>
          </a:prstGeom>
        </p:spPr>
      </p:pic>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1415641" y="581152"/>
            <a:ext cx="5693664" cy="768096"/>
          </a:xfrm>
        </p:spPr>
        <p:txBody>
          <a:bodyPr/>
          <a:lstStyle/>
          <a:p>
            <a: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t>AGENDA</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a:xfrm>
            <a:off x="1499616" y="1511559"/>
            <a:ext cx="5693664" cy="5010011"/>
          </a:xfrm>
        </p:spPr>
        <p:txBody>
          <a:bodyPr/>
          <a:lstStyle/>
          <a:p>
            <a:r>
              <a:rPr lang="en-US" dirty="0"/>
              <a:t>Brief Introduction​</a:t>
            </a:r>
          </a:p>
          <a:p>
            <a:r>
              <a:rPr lang="en-US" dirty="0"/>
              <a:t>Objectives</a:t>
            </a:r>
          </a:p>
          <a:p>
            <a:r>
              <a:rPr lang="en-US" dirty="0"/>
              <a:t>Scope and Limitations</a:t>
            </a:r>
          </a:p>
          <a:p>
            <a:r>
              <a:rPr lang="en-US" dirty="0"/>
              <a:t>Technologies</a:t>
            </a:r>
          </a:p>
          <a:p>
            <a:r>
              <a:rPr lang="en-US" dirty="0"/>
              <a:t>Use Case</a:t>
            </a:r>
          </a:p>
          <a:p>
            <a:r>
              <a:rPr lang="en-US" dirty="0"/>
              <a:t>Object Models</a:t>
            </a:r>
          </a:p>
          <a:p>
            <a:r>
              <a:rPr lang="en-US" dirty="0"/>
              <a:t>Data Flow Diagram</a:t>
            </a:r>
          </a:p>
          <a:p>
            <a:r>
              <a:rPr lang="en-US" dirty="0"/>
              <a:t>Road Map​</a:t>
            </a:r>
          </a:p>
          <a:p>
            <a:r>
              <a:rPr lang="en-US" dirty="0"/>
              <a:t>Summary</a:t>
            </a:r>
          </a:p>
          <a:p>
            <a:endParaRPr lang="en-US" dirty="0"/>
          </a:p>
        </p:txBody>
      </p:sp>
    </p:spTree>
    <p:extLst>
      <p:ext uri="{BB962C8B-B14F-4D97-AF65-F5344CB8AC3E}">
        <p14:creationId xmlns:p14="http://schemas.microsoft.com/office/powerpoint/2010/main" val="3855531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26760F6A-5D7A-B47D-768C-4E29907F7C42}"/>
              </a:ext>
            </a:extLst>
          </p:cNvPr>
          <p:cNvCxnSpPr>
            <a:cxnSpLocks/>
            <a:stCxn id="70" idx="3"/>
            <a:endCxn id="61" idx="2"/>
          </p:cNvCxnSpPr>
          <p:nvPr/>
        </p:nvCxnSpPr>
        <p:spPr>
          <a:xfrm flipV="1">
            <a:off x="2600064" y="882700"/>
            <a:ext cx="723085" cy="3078325"/>
          </a:xfrm>
          <a:prstGeom prst="straightConnector1">
            <a:avLst/>
          </a:prstGeom>
          <a:ln w="28575">
            <a:solidFill>
              <a:srgbClr val="202C8F"/>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Connector: Elbow 168">
            <a:extLst>
              <a:ext uri="{FF2B5EF4-FFF2-40B4-BE49-F238E27FC236}">
                <a16:creationId xmlns:a16="http://schemas.microsoft.com/office/drawing/2014/main" id="{CE103EAB-23AD-E000-F7BB-BAB32C7EAED9}"/>
              </a:ext>
            </a:extLst>
          </p:cNvPr>
          <p:cNvCxnSpPr>
            <a:cxnSpLocks/>
            <a:stCxn id="141" idx="3"/>
            <a:endCxn id="64" idx="1"/>
          </p:cNvCxnSpPr>
          <p:nvPr/>
        </p:nvCxnSpPr>
        <p:spPr>
          <a:xfrm flipV="1">
            <a:off x="2594573" y="3580655"/>
            <a:ext cx="5859804" cy="2630379"/>
          </a:xfrm>
          <a:prstGeom prst="bentConnector3">
            <a:avLst>
              <a:gd name="adj1" fmla="val 23819"/>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8C3AFAF5-2A04-8350-9355-8F215EA45E20}"/>
              </a:ext>
            </a:extLst>
          </p:cNvPr>
          <p:cNvCxnSpPr>
            <a:cxnSpLocks/>
            <a:endCxn id="58" idx="2"/>
          </p:cNvCxnSpPr>
          <p:nvPr/>
        </p:nvCxnSpPr>
        <p:spPr>
          <a:xfrm rot="5400000" flipH="1" flipV="1">
            <a:off x="6226412" y="1652830"/>
            <a:ext cx="1856633" cy="1749178"/>
          </a:xfrm>
          <a:prstGeom prst="bentConnector3">
            <a:avLst>
              <a:gd name="adj1" fmla="val 5264"/>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075EE82A-8257-405B-5A33-9BD77E8B0230}"/>
              </a:ext>
            </a:extLst>
          </p:cNvPr>
          <p:cNvCxnSpPr>
            <a:cxnSpLocks/>
            <a:stCxn id="8" idx="3"/>
            <a:endCxn id="64" idx="1"/>
          </p:cNvCxnSpPr>
          <p:nvPr/>
        </p:nvCxnSpPr>
        <p:spPr>
          <a:xfrm>
            <a:off x="2588800" y="2781295"/>
            <a:ext cx="5865577" cy="799360"/>
          </a:xfrm>
          <a:prstGeom prst="bentConnector3">
            <a:avLst>
              <a:gd name="adj1" fmla="val 24018"/>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F70CE5CF-2B44-9DF6-8DD0-8E24F2CFD2AD}"/>
              </a:ext>
            </a:extLst>
          </p:cNvPr>
          <p:cNvSpPr>
            <a:spLocks noGrp="1"/>
          </p:cNvSpPr>
          <p:nvPr>
            <p:ph type="sldNum" sz="quarter" idx="12"/>
          </p:nvPr>
        </p:nvSpPr>
        <p:spPr>
          <a:xfrm>
            <a:off x="10766609" y="298793"/>
            <a:ext cx="987552" cy="274320"/>
          </a:xfrm>
        </p:spPr>
        <p:txBody>
          <a:bodyPr/>
          <a:lstStyle/>
          <a:p>
            <a:fld id="{48F63A3B-78C7-47BE-AE5E-E10140E04643}" type="slidenum">
              <a:rPr lang="en-US" smtClean="0"/>
              <a:t>20</a:t>
            </a:fld>
            <a:endParaRPr lang="en-US" dirty="0"/>
          </a:p>
        </p:txBody>
      </p:sp>
      <p:sp>
        <p:nvSpPr>
          <p:cNvPr id="7" name="Rectangle 6">
            <a:extLst>
              <a:ext uri="{FF2B5EF4-FFF2-40B4-BE49-F238E27FC236}">
                <a16:creationId xmlns:a16="http://schemas.microsoft.com/office/drawing/2014/main" id="{1982E545-F446-3137-F922-6F901F81C909}"/>
              </a:ext>
            </a:extLst>
          </p:cNvPr>
          <p:cNvSpPr/>
          <p:nvPr/>
        </p:nvSpPr>
        <p:spPr>
          <a:xfrm>
            <a:off x="115617" y="128890"/>
            <a:ext cx="1690072" cy="103570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a:t>
            </a:r>
          </a:p>
        </p:txBody>
      </p:sp>
      <p:grpSp>
        <p:nvGrpSpPr>
          <p:cNvPr id="22" name="Group 21">
            <a:extLst>
              <a:ext uri="{FF2B5EF4-FFF2-40B4-BE49-F238E27FC236}">
                <a16:creationId xmlns:a16="http://schemas.microsoft.com/office/drawing/2014/main" id="{93809C60-5AB6-B3A4-A33B-E684353AAAC2}"/>
              </a:ext>
            </a:extLst>
          </p:cNvPr>
          <p:cNvGrpSpPr/>
          <p:nvPr/>
        </p:nvGrpSpPr>
        <p:grpSpPr>
          <a:xfrm>
            <a:off x="414560" y="2346822"/>
            <a:ext cx="2174240" cy="903797"/>
            <a:chOff x="406400" y="3289300"/>
            <a:chExt cx="2174240" cy="1209979"/>
          </a:xfrm>
        </p:grpSpPr>
        <p:sp>
          <p:nvSpPr>
            <p:cNvPr id="8" name="Rectangle: Rounded Corners 7">
              <a:extLst>
                <a:ext uri="{FF2B5EF4-FFF2-40B4-BE49-F238E27FC236}">
                  <a16:creationId xmlns:a16="http://schemas.microsoft.com/office/drawing/2014/main" id="{96257B94-5740-4359-ADA1-5E6C75A7764B}"/>
                </a:ext>
              </a:extLst>
            </p:cNvPr>
            <p:cNvSpPr/>
            <p:nvPr/>
          </p:nvSpPr>
          <p:spPr>
            <a:xfrm>
              <a:off x="406400" y="3289300"/>
              <a:ext cx="2174240" cy="116332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4AC1D471-84BD-45FE-9180-FC43D9F39F8D}"/>
                </a:ext>
              </a:extLst>
            </p:cNvPr>
            <p:cNvCxnSpPr>
              <a:cxnSpLocks/>
              <a:stCxn id="8" idx="1"/>
              <a:endCxn id="8" idx="3"/>
            </p:cNvCxnSpPr>
            <p:nvPr/>
          </p:nvCxnSpPr>
          <p:spPr>
            <a:xfrm>
              <a:off x="406400" y="3870960"/>
              <a:ext cx="217424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E06DD2D-D50E-A1F9-CA43-64027067CBE1}"/>
                </a:ext>
              </a:extLst>
            </p:cNvPr>
            <p:cNvSpPr txBox="1"/>
            <p:nvPr/>
          </p:nvSpPr>
          <p:spPr>
            <a:xfrm>
              <a:off x="1229360" y="3441701"/>
              <a:ext cx="473206" cy="494452"/>
            </a:xfrm>
            <a:prstGeom prst="rect">
              <a:avLst/>
            </a:prstGeom>
            <a:noFill/>
          </p:spPr>
          <p:txBody>
            <a:bodyPr wrap="none" rtlCol="0">
              <a:spAutoFit/>
            </a:bodyPr>
            <a:lstStyle/>
            <a:p>
              <a:r>
                <a:rPr lang="en-US" dirty="0">
                  <a:solidFill>
                    <a:schemeClr val="bg1"/>
                  </a:solidFill>
                </a:rPr>
                <a:t>2.0</a:t>
              </a:r>
            </a:p>
          </p:txBody>
        </p:sp>
        <p:sp>
          <p:nvSpPr>
            <p:cNvPr id="15" name="TextBox 14">
              <a:extLst>
                <a:ext uri="{FF2B5EF4-FFF2-40B4-BE49-F238E27FC236}">
                  <a16:creationId xmlns:a16="http://schemas.microsoft.com/office/drawing/2014/main" id="{5C618DBF-C560-493C-E9A9-81F77E0306FB}"/>
                </a:ext>
              </a:extLst>
            </p:cNvPr>
            <p:cNvSpPr txBox="1"/>
            <p:nvPr/>
          </p:nvSpPr>
          <p:spPr>
            <a:xfrm>
              <a:off x="1025282" y="4004827"/>
              <a:ext cx="918841" cy="494452"/>
            </a:xfrm>
            <a:prstGeom prst="rect">
              <a:avLst/>
            </a:prstGeom>
            <a:noFill/>
          </p:spPr>
          <p:txBody>
            <a:bodyPr wrap="none" rtlCol="0">
              <a:spAutoFit/>
            </a:bodyPr>
            <a:lstStyle/>
            <a:p>
              <a:r>
                <a:rPr lang="en-US" b="1" i="1" dirty="0">
                  <a:solidFill>
                    <a:schemeClr val="bg1"/>
                  </a:solidFill>
                  <a:effectLst>
                    <a:outerShdw blurRad="38100" dist="38100" dir="2700000" algn="tl">
                      <a:srgbClr val="000000">
                        <a:alpha val="43137"/>
                      </a:srgbClr>
                    </a:outerShdw>
                  </a:effectLst>
                  <a:hlinkClick r:id="rId3">
                    <a:extLst>
                      <a:ext uri="{A12FA001-AC4F-418D-AE19-62706E023703}">
                        <ahyp:hlinkClr xmlns:ahyp="http://schemas.microsoft.com/office/drawing/2018/hyperlinkcolor" val="tx"/>
                      </a:ext>
                    </a:extLst>
                  </a:hlinkClick>
                </a:rPr>
                <a:t>LOGIN</a:t>
              </a:r>
              <a:endParaRPr lang="en-US" b="1" i="1" dirty="0">
                <a:solidFill>
                  <a:schemeClr val="bg1"/>
                </a:solidFill>
                <a:effectLst>
                  <a:outerShdw blurRad="38100" dist="38100" dir="2700000" algn="tl">
                    <a:srgbClr val="000000">
                      <a:alpha val="43137"/>
                    </a:srgbClr>
                  </a:outerShdw>
                </a:effectLst>
              </a:endParaRPr>
            </a:p>
          </p:txBody>
        </p:sp>
      </p:grpSp>
      <p:grpSp>
        <p:nvGrpSpPr>
          <p:cNvPr id="23" name="Group 22">
            <a:extLst>
              <a:ext uri="{FF2B5EF4-FFF2-40B4-BE49-F238E27FC236}">
                <a16:creationId xmlns:a16="http://schemas.microsoft.com/office/drawing/2014/main" id="{6A2FE351-CA94-9D4A-F427-E9FBACD9E5D8}"/>
              </a:ext>
            </a:extLst>
          </p:cNvPr>
          <p:cNvGrpSpPr/>
          <p:nvPr/>
        </p:nvGrpSpPr>
        <p:grpSpPr>
          <a:xfrm>
            <a:off x="4728076" y="2327605"/>
            <a:ext cx="2174240" cy="917158"/>
            <a:chOff x="406400" y="3289300"/>
            <a:chExt cx="2174240" cy="1163320"/>
          </a:xfrm>
        </p:grpSpPr>
        <p:sp>
          <p:nvSpPr>
            <p:cNvPr id="24" name="Rectangle: Rounded Corners 23">
              <a:extLst>
                <a:ext uri="{FF2B5EF4-FFF2-40B4-BE49-F238E27FC236}">
                  <a16:creationId xmlns:a16="http://schemas.microsoft.com/office/drawing/2014/main" id="{04C6597D-98A9-830E-5647-2CAB70DC7654}"/>
                </a:ext>
              </a:extLst>
            </p:cNvPr>
            <p:cNvSpPr/>
            <p:nvPr/>
          </p:nvSpPr>
          <p:spPr>
            <a:xfrm>
              <a:off x="406400" y="3289300"/>
              <a:ext cx="2174240" cy="116332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Connector 24">
              <a:extLst>
                <a:ext uri="{FF2B5EF4-FFF2-40B4-BE49-F238E27FC236}">
                  <a16:creationId xmlns:a16="http://schemas.microsoft.com/office/drawing/2014/main" id="{02EAADDB-8D61-27FB-4429-1D4DF742ADE8}"/>
                </a:ext>
              </a:extLst>
            </p:cNvPr>
            <p:cNvCxnSpPr>
              <a:cxnSpLocks/>
              <a:stCxn id="24" idx="1"/>
              <a:endCxn id="24" idx="3"/>
            </p:cNvCxnSpPr>
            <p:nvPr/>
          </p:nvCxnSpPr>
          <p:spPr>
            <a:xfrm>
              <a:off x="406400" y="3870960"/>
              <a:ext cx="2174240"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17EFD7E-8D41-C430-95E6-287F5915660C}"/>
                </a:ext>
              </a:extLst>
            </p:cNvPr>
            <p:cNvSpPr txBox="1"/>
            <p:nvPr/>
          </p:nvSpPr>
          <p:spPr>
            <a:xfrm>
              <a:off x="1229360" y="3441700"/>
              <a:ext cx="473206" cy="468459"/>
            </a:xfrm>
            <a:prstGeom prst="rect">
              <a:avLst/>
            </a:prstGeom>
            <a:noFill/>
          </p:spPr>
          <p:txBody>
            <a:bodyPr wrap="none" rtlCol="0">
              <a:spAutoFit/>
            </a:bodyPr>
            <a:lstStyle/>
            <a:p>
              <a:r>
                <a:rPr lang="en-US" dirty="0">
                  <a:solidFill>
                    <a:schemeClr val="bg1"/>
                  </a:solidFill>
                </a:rPr>
                <a:t>6.0</a:t>
              </a:r>
            </a:p>
          </p:txBody>
        </p:sp>
        <p:sp>
          <p:nvSpPr>
            <p:cNvPr id="27" name="TextBox 26">
              <a:extLst>
                <a:ext uri="{FF2B5EF4-FFF2-40B4-BE49-F238E27FC236}">
                  <a16:creationId xmlns:a16="http://schemas.microsoft.com/office/drawing/2014/main" id="{B11B74ED-BBBF-DEA5-E4F1-A823F4B55AFE}"/>
                </a:ext>
              </a:extLst>
            </p:cNvPr>
            <p:cNvSpPr txBox="1"/>
            <p:nvPr/>
          </p:nvSpPr>
          <p:spPr>
            <a:xfrm>
              <a:off x="528159" y="3963432"/>
              <a:ext cx="1930721" cy="369332"/>
            </a:xfrm>
            <a:prstGeom prst="rect">
              <a:avLst/>
            </a:prstGeom>
            <a:noFill/>
          </p:spPr>
          <p:txBody>
            <a:bodyPr wrap="none" rtlCol="0">
              <a:spAutoFit/>
            </a:bodyPr>
            <a:lstStyle/>
            <a:p>
              <a:r>
                <a:rPr lang="en-US" dirty="0">
                  <a:solidFill>
                    <a:schemeClr val="bg1"/>
                  </a:solidFill>
                </a:rPr>
                <a:t>CATEGORY LIST</a:t>
              </a:r>
            </a:p>
          </p:txBody>
        </p:sp>
      </p:grpSp>
      <p:grpSp>
        <p:nvGrpSpPr>
          <p:cNvPr id="33" name="Group 32">
            <a:extLst>
              <a:ext uri="{FF2B5EF4-FFF2-40B4-BE49-F238E27FC236}">
                <a16:creationId xmlns:a16="http://schemas.microsoft.com/office/drawing/2014/main" id="{479DD8C0-4737-0D77-49CD-9F76B56B0C21}"/>
              </a:ext>
            </a:extLst>
          </p:cNvPr>
          <p:cNvGrpSpPr/>
          <p:nvPr/>
        </p:nvGrpSpPr>
        <p:grpSpPr>
          <a:xfrm>
            <a:off x="2223636" y="1191499"/>
            <a:ext cx="2174240" cy="881854"/>
            <a:chOff x="406400" y="3289300"/>
            <a:chExt cx="2174240" cy="1163320"/>
          </a:xfrm>
        </p:grpSpPr>
        <p:sp>
          <p:nvSpPr>
            <p:cNvPr id="34" name="Rectangle: Rounded Corners 33">
              <a:extLst>
                <a:ext uri="{FF2B5EF4-FFF2-40B4-BE49-F238E27FC236}">
                  <a16:creationId xmlns:a16="http://schemas.microsoft.com/office/drawing/2014/main" id="{7F3E020D-9DCF-943E-74DF-AB492139ECCF}"/>
                </a:ext>
              </a:extLst>
            </p:cNvPr>
            <p:cNvSpPr/>
            <p:nvPr/>
          </p:nvSpPr>
          <p:spPr>
            <a:xfrm>
              <a:off x="406400" y="3289300"/>
              <a:ext cx="2174240" cy="116332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A07DFE68-8BD6-E342-B42E-0001B920E4D7}"/>
                </a:ext>
              </a:extLst>
            </p:cNvPr>
            <p:cNvCxnSpPr>
              <a:cxnSpLocks/>
              <a:stCxn id="34" idx="1"/>
              <a:endCxn id="34" idx="3"/>
            </p:cNvCxnSpPr>
            <p:nvPr/>
          </p:nvCxnSpPr>
          <p:spPr>
            <a:xfrm>
              <a:off x="406400" y="3870960"/>
              <a:ext cx="2174240"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EDDB15BD-7598-4316-0D85-AE3101718A92}"/>
                </a:ext>
              </a:extLst>
            </p:cNvPr>
            <p:cNvSpPr txBox="1"/>
            <p:nvPr/>
          </p:nvSpPr>
          <p:spPr>
            <a:xfrm>
              <a:off x="1229360" y="3441700"/>
              <a:ext cx="473206" cy="487214"/>
            </a:xfrm>
            <a:prstGeom prst="rect">
              <a:avLst/>
            </a:prstGeom>
            <a:noFill/>
          </p:spPr>
          <p:txBody>
            <a:bodyPr wrap="none" rtlCol="0">
              <a:spAutoFit/>
            </a:bodyPr>
            <a:lstStyle/>
            <a:p>
              <a:r>
                <a:rPr lang="en-US" dirty="0">
                  <a:solidFill>
                    <a:schemeClr val="bg1"/>
                  </a:solidFill>
                </a:rPr>
                <a:t>1.0</a:t>
              </a:r>
            </a:p>
          </p:txBody>
        </p:sp>
        <p:sp>
          <p:nvSpPr>
            <p:cNvPr id="37" name="TextBox 36">
              <a:extLst>
                <a:ext uri="{FF2B5EF4-FFF2-40B4-BE49-F238E27FC236}">
                  <a16:creationId xmlns:a16="http://schemas.microsoft.com/office/drawing/2014/main" id="{F14692D9-3C15-1D83-1109-831298156B0B}"/>
                </a:ext>
              </a:extLst>
            </p:cNvPr>
            <p:cNvSpPr txBox="1"/>
            <p:nvPr/>
          </p:nvSpPr>
          <p:spPr>
            <a:xfrm>
              <a:off x="1010549" y="3963432"/>
              <a:ext cx="914033" cy="487214"/>
            </a:xfrm>
            <a:prstGeom prst="rect">
              <a:avLst/>
            </a:prstGeom>
            <a:noFill/>
          </p:spPr>
          <p:txBody>
            <a:bodyPr wrap="none" rtlCol="0">
              <a:spAutoFit/>
            </a:bodyPr>
            <a:lstStyle/>
            <a:p>
              <a:r>
                <a:rPr lang="en-US" b="1" i="1" dirty="0">
                  <a:solidFill>
                    <a:schemeClr val="bg1"/>
                  </a:solidFill>
                  <a:effectLst>
                    <a:outerShdw blurRad="38100" dist="38100" dir="2700000" algn="tl">
                      <a:srgbClr val="000000">
                        <a:alpha val="43137"/>
                      </a:srgbClr>
                    </a:outerShdw>
                  </a:effectLst>
                  <a:hlinkClick r:id="rId4">
                    <a:extLst>
                      <a:ext uri="{A12FA001-AC4F-418D-AE19-62706E023703}">
                        <ahyp:hlinkClr xmlns:ahyp="http://schemas.microsoft.com/office/drawing/2018/hyperlinkcolor" val="tx"/>
                      </a:ext>
                    </a:extLst>
                  </a:hlinkClick>
                </a:rPr>
                <a:t>HOME</a:t>
              </a:r>
              <a:endParaRPr lang="en-US" b="1" i="1" dirty="0">
                <a:solidFill>
                  <a:schemeClr val="bg1"/>
                </a:solidFill>
                <a:effectLst>
                  <a:outerShdw blurRad="38100" dist="38100" dir="2700000" algn="tl">
                    <a:srgbClr val="000000">
                      <a:alpha val="43137"/>
                    </a:srgbClr>
                  </a:outerShdw>
                </a:effectLst>
              </a:endParaRPr>
            </a:p>
          </p:txBody>
        </p:sp>
      </p:grpSp>
      <p:cxnSp>
        <p:nvCxnSpPr>
          <p:cNvPr id="41" name="Straight Arrow Connector 40">
            <a:extLst>
              <a:ext uri="{FF2B5EF4-FFF2-40B4-BE49-F238E27FC236}">
                <a16:creationId xmlns:a16="http://schemas.microsoft.com/office/drawing/2014/main" id="{3E2F1D62-0B3A-1C95-034E-F59AD17280CB}"/>
              </a:ext>
            </a:extLst>
          </p:cNvPr>
          <p:cNvCxnSpPr>
            <a:cxnSpLocks/>
            <a:stCxn id="34" idx="3"/>
            <a:endCxn id="29" idx="1"/>
          </p:cNvCxnSpPr>
          <p:nvPr/>
        </p:nvCxnSpPr>
        <p:spPr>
          <a:xfrm flipV="1">
            <a:off x="4397876" y="539424"/>
            <a:ext cx="421848" cy="1093002"/>
          </a:xfrm>
          <a:prstGeom prst="straightConnector1">
            <a:avLst/>
          </a:prstGeom>
          <a:ln w="28575">
            <a:solidFill>
              <a:srgbClr val="202C8F"/>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520EA68-DD44-4A49-E082-0595766A667C}"/>
              </a:ext>
            </a:extLst>
          </p:cNvPr>
          <p:cNvCxnSpPr>
            <a:cxnSpLocks/>
            <a:stCxn id="34" idx="3"/>
            <a:endCxn id="24" idx="1"/>
          </p:cNvCxnSpPr>
          <p:nvPr/>
        </p:nvCxnSpPr>
        <p:spPr>
          <a:xfrm>
            <a:off x="4397876" y="1632426"/>
            <a:ext cx="330200" cy="1153758"/>
          </a:xfrm>
          <a:prstGeom prst="straightConnector1">
            <a:avLst/>
          </a:prstGeom>
          <a:ln w="28575">
            <a:solidFill>
              <a:srgbClr val="202C8F"/>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AD229E8-4BE8-CA05-E63C-28E76AC145EC}"/>
              </a:ext>
            </a:extLst>
          </p:cNvPr>
          <p:cNvCxnSpPr>
            <a:cxnSpLocks/>
            <a:stCxn id="7" idx="2"/>
            <a:endCxn id="34" idx="1"/>
          </p:cNvCxnSpPr>
          <p:nvPr/>
        </p:nvCxnSpPr>
        <p:spPr>
          <a:xfrm>
            <a:off x="960653" y="1164599"/>
            <a:ext cx="1262983" cy="46782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2BAA9038-B81A-7C7E-FA9F-477B7524E80E}"/>
              </a:ext>
            </a:extLst>
          </p:cNvPr>
          <p:cNvGrpSpPr/>
          <p:nvPr/>
        </p:nvGrpSpPr>
        <p:grpSpPr>
          <a:xfrm>
            <a:off x="8454377" y="1957085"/>
            <a:ext cx="3299784" cy="741040"/>
            <a:chOff x="3484879" y="4250058"/>
            <a:chExt cx="3299784" cy="741040"/>
          </a:xfrm>
        </p:grpSpPr>
        <p:sp>
          <p:nvSpPr>
            <p:cNvPr id="50" name="Rectangle 49">
              <a:extLst>
                <a:ext uri="{FF2B5EF4-FFF2-40B4-BE49-F238E27FC236}">
                  <a16:creationId xmlns:a16="http://schemas.microsoft.com/office/drawing/2014/main" id="{8962AA8F-22B6-D31B-D522-4AD6120C72DA}"/>
                </a:ext>
              </a:extLst>
            </p:cNvPr>
            <p:cNvSpPr/>
            <p:nvPr/>
          </p:nvSpPr>
          <p:spPr>
            <a:xfrm>
              <a:off x="3484879" y="4250059"/>
              <a:ext cx="660401" cy="74103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D2</a:t>
              </a:r>
            </a:p>
          </p:txBody>
        </p:sp>
        <p:sp>
          <p:nvSpPr>
            <p:cNvPr id="51" name="Rectangle 50">
              <a:extLst>
                <a:ext uri="{FF2B5EF4-FFF2-40B4-BE49-F238E27FC236}">
                  <a16:creationId xmlns:a16="http://schemas.microsoft.com/office/drawing/2014/main" id="{2CC8512E-2140-0902-8D38-BD2FE7AB8816}"/>
                </a:ext>
              </a:extLst>
            </p:cNvPr>
            <p:cNvSpPr/>
            <p:nvPr/>
          </p:nvSpPr>
          <p:spPr>
            <a:xfrm>
              <a:off x="4145280" y="4250058"/>
              <a:ext cx="2639383" cy="74103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LIST OF CATEGORIES</a:t>
              </a:r>
            </a:p>
          </p:txBody>
        </p:sp>
      </p:grpSp>
      <p:cxnSp>
        <p:nvCxnSpPr>
          <p:cNvPr id="56" name="Connector: Elbow 55">
            <a:extLst>
              <a:ext uri="{FF2B5EF4-FFF2-40B4-BE49-F238E27FC236}">
                <a16:creationId xmlns:a16="http://schemas.microsoft.com/office/drawing/2014/main" id="{86074900-FF7D-C838-42BA-41EB04DE6668}"/>
              </a:ext>
            </a:extLst>
          </p:cNvPr>
          <p:cNvCxnSpPr>
            <a:stCxn id="24" idx="3"/>
            <a:endCxn id="50" idx="1"/>
          </p:cNvCxnSpPr>
          <p:nvPr/>
        </p:nvCxnSpPr>
        <p:spPr>
          <a:xfrm flipV="1">
            <a:off x="6902316" y="2327606"/>
            <a:ext cx="1552061" cy="458578"/>
          </a:xfrm>
          <a:prstGeom prst="bentConnector3">
            <a:avLst>
              <a:gd name="adj1" fmla="val 48733"/>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B0CC1C94-89DF-5A4D-4B55-60BA4C50D4C0}"/>
              </a:ext>
            </a:extLst>
          </p:cNvPr>
          <p:cNvGrpSpPr/>
          <p:nvPr/>
        </p:nvGrpSpPr>
        <p:grpSpPr>
          <a:xfrm>
            <a:off x="7699116" y="858062"/>
            <a:ext cx="3299784" cy="741040"/>
            <a:chOff x="3484879" y="4250058"/>
            <a:chExt cx="3299784" cy="741040"/>
          </a:xfrm>
        </p:grpSpPr>
        <p:sp>
          <p:nvSpPr>
            <p:cNvPr id="58" name="Rectangle 57">
              <a:extLst>
                <a:ext uri="{FF2B5EF4-FFF2-40B4-BE49-F238E27FC236}">
                  <a16:creationId xmlns:a16="http://schemas.microsoft.com/office/drawing/2014/main" id="{3EAD4235-9499-1258-57F1-8CB91578CFAA}"/>
                </a:ext>
              </a:extLst>
            </p:cNvPr>
            <p:cNvSpPr/>
            <p:nvPr/>
          </p:nvSpPr>
          <p:spPr>
            <a:xfrm>
              <a:off x="3484879" y="4250059"/>
              <a:ext cx="660401" cy="74103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D1</a:t>
              </a:r>
            </a:p>
          </p:txBody>
        </p:sp>
        <p:sp>
          <p:nvSpPr>
            <p:cNvPr id="59" name="Rectangle 58">
              <a:extLst>
                <a:ext uri="{FF2B5EF4-FFF2-40B4-BE49-F238E27FC236}">
                  <a16:creationId xmlns:a16="http://schemas.microsoft.com/office/drawing/2014/main" id="{82E3A67A-6893-CA76-F9FD-F824B34F2706}"/>
                </a:ext>
              </a:extLst>
            </p:cNvPr>
            <p:cNvSpPr/>
            <p:nvPr/>
          </p:nvSpPr>
          <p:spPr>
            <a:xfrm>
              <a:off x="4145280" y="4250058"/>
              <a:ext cx="2639383" cy="74103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LIST OF PRODUCTS</a:t>
              </a:r>
            </a:p>
          </p:txBody>
        </p:sp>
      </p:grpSp>
      <p:cxnSp>
        <p:nvCxnSpPr>
          <p:cNvPr id="60" name="Connector: Elbow 59">
            <a:extLst>
              <a:ext uri="{FF2B5EF4-FFF2-40B4-BE49-F238E27FC236}">
                <a16:creationId xmlns:a16="http://schemas.microsoft.com/office/drawing/2014/main" id="{7D2FCBB9-D33B-BB5C-27BC-327E2A75974F}"/>
              </a:ext>
            </a:extLst>
          </p:cNvPr>
          <p:cNvCxnSpPr>
            <a:cxnSpLocks/>
            <a:stCxn id="29" idx="3"/>
            <a:endCxn id="58" idx="1"/>
          </p:cNvCxnSpPr>
          <p:nvPr/>
        </p:nvCxnSpPr>
        <p:spPr>
          <a:xfrm>
            <a:off x="6993964" y="539424"/>
            <a:ext cx="705152" cy="689159"/>
          </a:xfrm>
          <a:prstGeom prst="bentConnector3">
            <a:avLst>
              <a:gd name="adj1" fmla="val 50000"/>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A5B1B8F5-EE29-D70D-4D64-6400CC139D9D}"/>
              </a:ext>
            </a:extLst>
          </p:cNvPr>
          <p:cNvGrpSpPr/>
          <p:nvPr/>
        </p:nvGrpSpPr>
        <p:grpSpPr>
          <a:xfrm>
            <a:off x="425824" y="3541971"/>
            <a:ext cx="2174240" cy="855593"/>
            <a:chOff x="406400" y="3289300"/>
            <a:chExt cx="2174240" cy="1187591"/>
          </a:xfrm>
        </p:grpSpPr>
        <p:sp>
          <p:nvSpPr>
            <p:cNvPr id="70" name="Rectangle: Rounded Corners 69">
              <a:extLst>
                <a:ext uri="{FF2B5EF4-FFF2-40B4-BE49-F238E27FC236}">
                  <a16:creationId xmlns:a16="http://schemas.microsoft.com/office/drawing/2014/main" id="{F700F204-1DFC-BC39-8816-679C26CF164C}"/>
                </a:ext>
              </a:extLst>
            </p:cNvPr>
            <p:cNvSpPr/>
            <p:nvPr/>
          </p:nvSpPr>
          <p:spPr>
            <a:xfrm>
              <a:off x="406400" y="3289300"/>
              <a:ext cx="2174240" cy="116332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1" name="Straight Connector 70">
              <a:extLst>
                <a:ext uri="{FF2B5EF4-FFF2-40B4-BE49-F238E27FC236}">
                  <a16:creationId xmlns:a16="http://schemas.microsoft.com/office/drawing/2014/main" id="{A6366104-2F78-3DF0-95BC-152FFBAE8DD2}"/>
                </a:ext>
              </a:extLst>
            </p:cNvPr>
            <p:cNvCxnSpPr>
              <a:cxnSpLocks/>
              <a:stCxn id="70" idx="1"/>
              <a:endCxn id="70" idx="3"/>
            </p:cNvCxnSpPr>
            <p:nvPr/>
          </p:nvCxnSpPr>
          <p:spPr>
            <a:xfrm>
              <a:off x="406400" y="3870960"/>
              <a:ext cx="2174240" cy="0"/>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DB154931-DB46-A679-0A4C-E404B02A80F6}"/>
                </a:ext>
              </a:extLst>
            </p:cNvPr>
            <p:cNvSpPr txBox="1"/>
            <p:nvPr/>
          </p:nvSpPr>
          <p:spPr>
            <a:xfrm>
              <a:off x="1229360" y="3441700"/>
              <a:ext cx="473206" cy="512645"/>
            </a:xfrm>
            <a:prstGeom prst="rect">
              <a:avLst/>
            </a:prstGeom>
            <a:noFill/>
          </p:spPr>
          <p:txBody>
            <a:bodyPr wrap="none" rtlCol="0">
              <a:spAutoFit/>
            </a:bodyPr>
            <a:lstStyle/>
            <a:p>
              <a:r>
                <a:rPr lang="en-US" dirty="0">
                  <a:solidFill>
                    <a:schemeClr val="bg1"/>
                  </a:solidFill>
                </a:rPr>
                <a:t>3.0</a:t>
              </a:r>
            </a:p>
          </p:txBody>
        </p:sp>
        <p:sp>
          <p:nvSpPr>
            <p:cNvPr id="73" name="TextBox 72">
              <a:extLst>
                <a:ext uri="{FF2B5EF4-FFF2-40B4-BE49-F238E27FC236}">
                  <a16:creationId xmlns:a16="http://schemas.microsoft.com/office/drawing/2014/main" id="{99A1240E-AA16-CD0A-A010-A958728777A4}"/>
                </a:ext>
              </a:extLst>
            </p:cNvPr>
            <p:cNvSpPr txBox="1"/>
            <p:nvPr/>
          </p:nvSpPr>
          <p:spPr>
            <a:xfrm>
              <a:off x="650162" y="3964246"/>
              <a:ext cx="1694695" cy="512645"/>
            </a:xfrm>
            <a:prstGeom prst="rect">
              <a:avLst/>
            </a:prstGeom>
            <a:noFill/>
          </p:spPr>
          <p:txBody>
            <a:bodyPr wrap="none" rtlCol="0">
              <a:spAutoFit/>
            </a:bodyPr>
            <a:lstStyle/>
            <a:p>
              <a:r>
                <a:rPr lang="en-US" b="1" i="1" dirty="0">
                  <a:solidFill>
                    <a:schemeClr val="bg1"/>
                  </a:solidFill>
                  <a:effectLst>
                    <a:outerShdw blurRad="38100" dist="38100" dir="2700000" algn="tl">
                      <a:srgbClr val="000000">
                        <a:alpha val="43137"/>
                      </a:srgbClr>
                    </a:outerShdw>
                  </a:effectLst>
                  <a:hlinkClick r:id="rId5">
                    <a:extLst>
                      <a:ext uri="{A12FA001-AC4F-418D-AE19-62706E023703}">
                        <ahyp:hlinkClr xmlns:ahyp="http://schemas.microsoft.com/office/drawing/2018/hyperlinkcolor" val="tx"/>
                      </a:ext>
                    </a:extLst>
                  </a:hlinkClick>
                </a:rPr>
                <a:t>DASHBOARD</a:t>
              </a:r>
              <a:endParaRPr lang="en-US" b="1" i="1" dirty="0">
                <a:solidFill>
                  <a:schemeClr val="bg1"/>
                </a:solidFill>
                <a:effectLst>
                  <a:outerShdw blurRad="38100" dist="38100" dir="2700000" algn="tl">
                    <a:srgbClr val="000000">
                      <a:alpha val="43137"/>
                    </a:srgbClr>
                  </a:outerShdw>
                </a:effectLst>
              </a:endParaRPr>
            </a:p>
          </p:txBody>
        </p:sp>
      </p:grpSp>
      <p:cxnSp>
        <p:nvCxnSpPr>
          <p:cNvPr id="75" name="Straight Arrow Connector 74">
            <a:extLst>
              <a:ext uri="{FF2B5EF4-FFF2-40B4-BE49-F238E27FC236}">
                <a16:creationId xmlns:a16="http://schemas.microsoft.com/office/drawing/2014/main" id="{28A477A9-8646-9FFC-0344-93B35E5E820E}"/>
              </a:ext>
            </a:extLst>
          </p:cNvPr>
          <p:cNvCxnSpPr>
            <a:cxnSpLocks/>
            <a:stCxn id="8" idx="2"/>
            <a:endCxn id="70" idx="0"/>
          </p:cNvCxnSpPr>
          <p:nvPr/>
        </p:nvCxnSpPr>
        <p:spPr>
          <a:xfrm>
            <a:off x="1501680" y="3215767"/>
            <a:ext cx="11264" cy="326204"/>
          </a:xfrm>
          <a:prstGeom prst="straightConnector1">
            <a:avLst/>
          </a:prstGeom>
          <a:ln w="28575">
            <a:solidFill>
              <a:srgbClr val="202C8F"/>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7BFFC996-0196-8B32-687A-4B0EB8466294}"/>
              </a:ext>
            </a:extLst>
          </p:cNvPr>
          <p:cNvCxnSpPr>
            <a:cxnSpLocks/>
            <a:stCxn id="70" idx="3"/>
            <a:endCxn id="24" idx="1"/>
          </p:cNvCxnSpPr>
          <p:nvPr/>
        </p:nvCxnSpPr>
        <p:spPr>
          <a:xfrm flipV="1">
            <a:off x="2600064" y="2786184"/>
            <a:ext cx="2128012" cy="1174841"/>
          </a:xfrm>
          <a:prstGeom prst="straightConnector1">
            <a:avLst/>
          </a:prstGeom>
          <a:ln w="28575">
            <a:solidFill>
              <a:srgbClr val="202C8F"/>
            </a:solidFill>
            <a:tailEnd type="triangle"/>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1F46B9C3-F30E-B5E7-B66D-C696A2924FC7}"/>
              </a:ext>
            </a:extLst>
          </p:cNvPr>
          <p:cNvGrpSpPr/>
          <p:nvPr/>
        </p:nvGrpSpPr>
        <p:grpSpPr>
          <a:xfrm>
            <a:off x="8454377" y="3210134"/>
            <a:ext cx="3299784" cy="741040"/>
            <a:chOff x="3484879" y="4250058"/>
            <a:chExt cx="3299784" cy="741040"/>
          </a:xfrm>
        </p:grpSpPr>
        <p:sp>
          <p:nvSpPr>
            <p:cNvPr id="64" name="Rectangle 63">
              <a:extLst>
                <a:ext uri="{FF2B5EF4-FFF2-40B4-BE49-F238E27FC236}">
                  <a16:creationId xmlns:a16="http://schemas.microsoft.com/office/drawing/2014/main" id="{0BD31E46-D35B-C056-5DA1-8F6BEC8E3746}"/>
                </a:ext>
              </a:extLst>
            </p:cNvPr>
            <p:cNvSpPr/>
            <p:nvPr/>
          </p:nvSpPr>
          <p:spPr>
            <a:xfrm>
              <a:off x="3484879" y="4250059"/>
              <a:ext cx="660401" cy="74103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D3</a:t>
              </a:r>
            </a:p>
          </p:txBody>
        </p:sp>
        <p:sp>
          <p:nvSpPr>
            <p:cNvPr id="65" name="Rectangle 64">
              <a:extLst>
                <a:ext uri="{FF2B5EF4-FFF2-40B4-BE49-F238E27FC236}">
                  <a16:creationId xmlns:a16="http://schemas.microsoft.com/office/drawing/2014/main" id="{9BD1D8CC-A01E-3519-FD87-EA8B6C2A11C3}"/>
                </a:ext>
              </a:extLst>
            </p:cNvPr>
            <p:cNvSpPr/>
            <p:nvPr/>
          </p:nvSpPr>
          <p:spPr>
            <a:xfrm>
              <a:off x="4145280" y="4250058"/>
              <a:ext cx="2639383" cy="74103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LIST OF USERS</a:t>
              </a:r>
            </a:p>
          </p:txBody>
        </p:sp>
      </p:grpSp>
      <p:grpSp>
        <p:nvGrpSpPr>
          <p:cNvPr id="28" name="Group 27">
            <a:extLst>
              <a:ext uri="{FF2B5EF4-FFF2-40B4-BE49-F238E27FC236}">
                <a16:creationId xmlns:a16="http://schemas.microsoft.com/office/drawing/2014/main" id="{D435EE3C-41FB-7223-B6D4-57BA62C8162F}"/>
              </a:ext>
            </a:extLst>
          </p:cNvPr>
          <p:cNvGrpSpPr/>
          <p:nvPr/>
        </p:nvGrpSpPr>
        <p:grpSpPr>
          <a:xfrm>
            <a:off x="4819724" y="84618"/>
            <a:ext cx="2174240" cy="909611"/>
            <a:chOff x="406400" y="3289300"/>
            <a:chExt cx="2174240" cy="1163320"/>
          </a:xfrm>
        </p:grpSpPr>
        <p:sp>
          <p:nvSpPr>
            <p:cNvPr id="29" name="Rectangle: Rounded Corners 28">
              <a:extLst>
                <a:ext uri="{FF2B5EF4-FFF2-40B4-BE49-F238E27FC236}">
                  <a16:creationId xmlns:a16="http://schemas.microsoft.com/office/drawing/2014/main" id="{B600B7A4-AC27-F4D7-2A66-2B85E870C5B9}"/>
                </a:ext>
              </a:extLst>
            </p:cNvPr>
            <p:cNvSpPr/>
            <p:nvPr/>
          </p:nvSpPr>
          <p:spPr>
            <a:xfrm>
              <a:off x="406400" y="3289300"/>
              <a:ext cx="2174240" cy="116332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Straight Connector 29">
              <a:extLst>
                <a:ext uri="{FF2B5EF4-FFF2-40B4-BE49-F238E27FC236}">
                  <a16:creationId xmlns:a16="http://schemas.microsoft.com/office/drawing/2014/main" id="{58A3B92C-205C-1064-E1FE-BC81597F9524}"/>
                </a:ext>
              </a:extLst>
            </p:cNvPr>
            <p:cNvCxnSpPr>
              <a:cxnSpLocks/>
              <a:stCxn id="29" idx="1"/>
              <a:endCxn id="29" idx="3"/>
            </p:cNvCxnSpPr>
            <p:nvPr/>
          </p:nvCxnSpPr>
          <p:spPr>
            <a:xfrm>
              <a:off x="406400" y="3870960"/>
              <a:ext cx="2174240"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46C854F-4775-92AA-B742-D39181837946}"/>
                </a:ext>
              </a:extLst>
            </p:cNvPr>
            <p:cNvSpPr txBox="1"/>
            <p:nvPr/>
          </p:nvSpPr>
          <p:spPr>
            <a:xfrm>
              <a:off x="1229360" y="3441700"/>
              <a:ext cx="473206" cy="472346"/>
            </a:xfrm>
            <a:prstGeom prst="rect">
              <a:avLst/>
            </a:prstGeom>
            <a:noFill/>
          </p:spPr>
          <p:txBody>
            <a:bodyPr wrap="none" rtlCol="0">
              <a:spAutoFit/>
            </a:bodyPr>
            <a:lstStyle/>
            <a:p>
              <a:r>
                <a:rPr lang="en-US" dirty="0">
                  <a:solidFill>
                    <a:schemeClr val="bg1"/>
                  </a:solidFill>
                </a:rPr>
                <a:t>1.1</a:t>
              </a:r>
            </a:p>
          </p:txBody>
        </p:sp>
        <p:sp>
          <p:nvSpPr>
            <p:cNvPr id="32" name="TextBox 31">
              <a:extLst>
                <a:ext uri="{FF2B5EF4-FFF2-40B4-BE49-F238E27FC236}">
                  <a16:creationId xmlns:a16="http://schemas.microsoft.com/office/drawing/2014/main" id="{FF387759-B503-0738-5542-A0C968CE933F}"/>
                </a:ext>
              </a:extLst>
            </p:cNvPr>
            <p:cNvSpPr txBox="1"/>
            <p:nvPr/>
          </p:nvSpPr>
          <p:spPr>
            <a:xfrm>
              <a:off x="649378" y="3963432"/>
              <a:ext cx="1688283" cy="369332"/>
            </a:xfrm>
            <a:prstGeom prst="rect">
              <a:avLst/>
            </a:prstGeom>
            <a:noFill/>
          </p:spPr>
          <p:txBody>
            <a:bodyPr wrap="none" rtlCol="0">
              <a:spAutoFit/>
            </a:bodyPr>
            <a:lstStyle/>
            <a:p>
              <a:r>
                <a:rPr lang="en-US" dirty="0">
                  <a:solidFill>
                    <a:schemeClr val="bg1"/>
                  </a:solidFill>
                </a:rPr>
                <a:t>ON SALE LIST</a:t>
              </a:r>
            </a:p>
          </p:txBody>
        </p:sp>
      </p:grpSp>
      <p:grpSp>
        <p:nvGrpSpPr>
          <p:cNvPr id="81" name="Group 80">
            <a:extLst>
              <a:ext uri="{FF2B5EF4-FFF2-40B4-BE49-F238E27FC236}">
                <a16:creationId xmlns:a16="http://schemas.microsoft.com/office/drawing/2014/main" id="{A7A41A96-D0AB-7950-E6AA-F0210EEA0EB3}"/>
              </a:ext>
            </a:extLst>
          </p:cNvPr>
          <p:cNvGrpSpPr/>
          <p:nvPr/>
        </p:nvGrpSpPr>
        <p:grpSpPr>
          <a:xfrm>
            <a:off x="5201692" y="3871352"/>
            <a:ext cx="2174240" cy="891756"/>
            <a:chOff x="406400" y="3289300"/>
            <a:chExt cx="2174240" cy="1163320"/>
          </a:xfrm>
        </p:grpSpPr>
        <p:sp>
          <p:nvSpPr>
            <p:cNvPr id="82" name="Rectangle: Rounded Corners 81">
              <a:extLst>
                <a:ext uri="{FF2B5EF4-FFF2-40B4-BE49-F238E27FC236}">
                  <a16:creationId xmlns:a16="http://schemas.microsoft.com/office/drawing/2014/main" id="{93529B68-0CEC-AA56-9D57-6E2011727368}"/>
                </a:ext>
              </a:extLst>
            </p:cNvPr>
            <p:cNvSpPr/>
            <p:nvPr/>
          </p:nvSpPr>
          <p:spPr>
            <a:xfrm>
              <a:off x="406400" y="3289300"/>
              <a:ext cx="2174240" cy="116332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3" name="Straight Connector 82">
              <a:extLst>
                <a:ext uri="{FF2B5EF4-FFF2-40B4-BE49-F238E27FC236}">
                  <a16:creationId xmlns:a16="http://schemas.microsoft.com/office/drawing/2014/main" id="{F8734FC0-0D6E-47E9-7156-C296305FD092}"/>
                </a:ext>
              </a:extLst>
            </p:cNvPr>
            <p:cNvCxnSpPr>
              <a:cxnSpLocks/>
              <a:stCxn id="82" idx="1"/>
              <a:endCxn id="82" idx="3"/>
            </p:cNvCxnSpPr>
            <p:nvPr/>
          </p:nvCxnSpPr>
          <p:spPr>
            <a:xfrm>
              <a:off x="406400" y="3870960"/>
              <a:ext cx="2174240" cy="0"/>
            </a:xfrm>
            <a:prstGeom prst="line">
              <a:avLst/>
            </a:prstGeom>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56B1BEB6-3677-927A-58FF-1E2457CCBA94}"/>
                </a:ext>
              </a:extLst>
            </p:cNvPr>
            <p:cNvSpPr txBox="1"/>
            <p:nvPr/>
          </p:nvSpPr>
          <p:spPr>
            <a:xfrm>
              <a:off x="1229360" y="3441700"/>
              <a:ext cx="473206" cy="481804"/>
            </a:xfrm>
            <a:prstGeom prst="rect">
              <a:avLst/>
            </a:prstGeom>
            <a:noFill/>
          </p:spPr>
          <p:txBody>
            <a:bodyPr wrap="none" rtlCol="0">
              <a:spAutoFit/>
            </a:bodyPr>
            <a:lstStyle/>
            <a:p>
              <a:r>
                <a:rPr lang="en-US" dirty="0">
                  <a:solidFill>
                    <a:schemeClr val="bg1"/>
                  </a:solidFill>
                </a:rPr>
                <a:t>7.0</a:t>
              </a:r>
            </a:p>
          </p:txBody>
        </p:sp>
        <p:sp>
          <p:nvSpPr>
            <p:cNvPr id="85" name="TextBox 84">
              <a:extLst>
                <a:ext uri="{FF2B5EF4-FFF2-40B4-BE49-F238E27FC236}">
                  <a16:creationId xmlns:a16="http://schemas.microsoft.com/office/drawing/2014/main" id="{F9D4F4DC-C096-4BD6-1991-8BFDD48010E2}"/>
                </a:ext>
              </a:extLst>
            </p:cNvPr>
            <p:cNvSpPr txBox="1"/>
            <p:nvPr/>
          </p:nvSpPr>
          <p:spPr>
            <a:xfrm>
              <a:off x="476078" y="3942365"/>
              <a:ext cx="2043123" cy="369332"/>
            </a:xfrm>
            <a:prstGeom prst="rect">
              <a:avLst/>
            </a:prstGeom>
            <a:noFill/>
          </p:spPr>
          <p:txBody>
            <a:bodyPr wrap="none" rtlCol="0">
              <a:spAutoFit/>
            </a:bodyPr>
            <a:lstStyle/>
            <a:p>
              <a:r>
                <a:rPr lang="en-US" dirty="0">
                  <a:solidFill>
                    <a:schemeClr val="bg1"/>
                  </a:solidFill>
                </a:rPr>
                <a:t>SHOPPING CART</a:t>
              </a:r>
            </a:p>
          </p:txBody>
        </p:sp>
      </p:grpSp>
      <p:grpSp>
        <p:nvGrpSpPr>
          <p:cNvPr id="87" name="Group 86">
            <a:extLst>
              <a:ext uri="{FF2B5EF4-FFF2-40B4-BE49-F238E27FC236}">
                <a16:creationId xmlns:a16="http://schemas.microsoft.com/office/drawing/2014/main" id="{D7EFEBA0-791E-18E6-D48D-BAC8DD223097}"/>
              </a:ext>
            </a:extLst>
          </p:cNvPr>
          <p:cNvGrpSpPr/>
          <p:nvPr/>
        </p:nvGrpSpPr>
        <p:grpSpPr>
          <a:xfrm>
            <a:off x="5215648" y="4832367"/>
            <a:ext cx="2219626" cy="937413"/>
            <a:chOff x="406400" y="3289300"/>
            <a:chExt cx="2219626" cy="1163320"/>
          </a:xfrm>
        </p:grpSpPr>
        <p:sp>
          <p:nvSpPr>
            <p:cNvPr id="88" name="Rectangle: Rounded Corners 87">
              <a:extLst>
                <a:ext uri="{FF2B5EF4-FFF2-40B4-BE49-F238E27FC236}">
                  <a16:creationId xmlns:a16="http://schemas.microsoft.com/office/drawing/2014/main" id="{9C891595-084A-9356-BA96-7FAFA5FA74D7}"/>
                </a:ext>
              </a:extLst>
            </p:cNvPr>
            <p:cNvSpPr/>
            <p:nvPr/>
          </p:nvSpPr>
          <p:spPr>
            <a:xfrm>
              <a:off x="406400" y="3289300"/>
              <a:ext cx="2174240" cy="116332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9" name="Straight Connector 88">
              <a:extLst>
                <a:ext uri="{FF2B5EF4-FFF2-40B4-BE49-F238E27FC236}">
                  <a16:creationId xmlns:a16="http://schemas.microsoft.com/office/drawing/2014/main" id="{D6173C8D-C23E-B202-40A9-B3DD7AD7F24B}"/>
                </a:ext>
              </a:extLst>
            </p:cNvPr>
            <p:cNvCxnSpPr>
              <a:cxnSpLocks/>
              <a:stCxn id="88" idx="1"/>
              <a:endCxn id="88" idx="3"/>
            </p:cNvCxnSpPr>
            <p:nvPr/>
          </p:nvCxnSpPr>
          <p:spPr>
            <a:xfrm>
              <a:off x="406400" y="3870960"/>
              <a:ext cx="2174240" cy="0"/>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201BB902-9171-5300-65FF-6F631B0825F2}"/>
                </a:ext>
              </a:extLst>
            </p:cNvPr>
            <p:cNvSpPr txBox="1"/>
            <p:nvPr/>
          </p:nvSpPr>
          <p:spPr>
            <a:xfrm>
              <a:off x="1214895" y="3441700"/>
              <a:ext cx="473206" cy="458337"/>
            </a:xfrm>
            <a:prstGeom prst="rect">
              <a:avLst/>
            </a:prstGeom>
            <a:noFill/>
          </p:spPr>
          <p:txBody>
            <a:bodyPr wrap="none" rtlCol="0">
              <a:spAutoFit/>
            </a:bodyPr>
            <a:lstStyle/>
            <a:p>
              <a:r>
                <a:rPr lang="en-US" dirty="0">
                  <a:solidFill>
                    <a:schemeClr val="bg1"/>
                  </a:solidFill>
                </a:rPr>
                <a:t>3.1</a:t>
              </a:r>
            </a:p>
          </p:txBody>
        </p:sp>
        <p:sp>
          <p:nvSpPr>
            <p:cNvPr id="91" name="TextBox 90">
              <a:extLst>
                <a:ext uri="{FF2B5EF4-FFF2-40B4-BE49-F238E27FC236}">
                  <a16:creationId xmlns:a16="http://schemas.microsoft.com/office/drawing/2014/main" id="{D21633D2-9F28-C036-E13D-30E2D0D94FEC}"/>
                </a:ext>
              </a:extLst>
            </p:cNvPr>
            <p:cNvSpPr txBox="1"/>
            <p:nvPr/>
          </p:nvSpPr>
          <p:spPr>
            <a:xfrm>
              <a:off x="476078" y="3942365"/>
              <a:ext cx="2149948" cy="369332"/>
            </a:xfrm>
            <a:prstGeom prst="rect">
              <a:avLst/>
            </a:prstGeom>
            <a:noFill/>
          </p:spPr>
          <p:txBody>
            <a:bodyPr wrap="none" rtlCol="0">
              <a:spAutoFit/>
            </a:bodyPr>
            <a:lstStyle/>
            <a:p>
              <a:r>
                <a:rPr lang="en-US" dirty="0">
                  <a:solidFill>
                    <a:schemeClr val="bg1"/>
                  </a:solidFill>
                </a:rPr>
                <a:t>INCOMING SHPM</a:t>
              </a:r>
            </a:p>
          </p:txBody>
        </p:sp>
      </p:grpSp>
      <p:cxnSp>
        <p:nvCxnSpPr>
          <p:cNvPr id="92" name="Straight Arrow Connector 91">
            <a:extLst>
              <a:ext uri="{FF2B5EF4-FFF2-40B4-BE49-F238E27FC236}">
                <a16:creationId xmlns:a16="http://schemas.microsoft.com/office/drawing/2014/main" id="{66F6AC76-C40D-46F4-9608-87B88A9BD69B}"/>
              </a:ext>
            </a:extLst>
          </p:cNvPr>
          <p:cNvCxnSpPr>
            <a:cxnSpLocks/>
            <a:stCxn id="70" idx="3"/>
            <a:endCxn id="82" idx="1"/>
          </p:cNvCxnSpPr>
          <p:nvPr/>
        </p:nvCxnSpPr>
        <p:spPr>
          <a:xfrm>
            <a:off x="2600064" y="3961025"/>
            <a:ext cx="2601628" cy="356205"/>
          </a:xfrm>
          <a:prstGeom prst="straightConnector1">
            <a:avLst/>
          </a:prstGeom>
          <a:ln w="28575">
            <a:solidFill>
              <a:srgbClr val="202C8F"/>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5C56BF2-6228-E86A-4FD7-50784367A581}"/>
              </a:ext>
            </a:extLst>
          </p:cNvPr>
          <p:cNvCxnSpPr>
            <a:cxnSpLocks/>
            <a:stCxn id="70" idx="3"/>
            <a:endCxn id="88" idx="1"/>
          </p:cNvCxnSpPr>
          <p:nvPr/>
        </p:nvCxnSpPr>
        <p:spPr>
          <a:xfrm>
            <a:off x="2600064" y="3961025"/>
            <a:ext cx="2615584" cy="1340049"/>
          </a:xfrm>
          <a:prstGeom prst="straightConnector1">
            <a:avLst/>
          </a:prstGeom>
          <a:ln w="28575">
            <a:solidFill>
              <a:srgbClr val="202C8F"/>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166FB89C-047A-E00A-B7B7-D57B2F9BA5B7}"/>
              </a:ext>
            </a:extLst>
          </p:cNvPr>
          <p:cNvCxnSpPr>
            <a:cxnSpLocks/>
            <a:stCxn id="88" idx="3"/>
            <a:endCxn id="64" idx="1"/>
          </p:cNvCxnSpPr>
          <p:nvPr/>
        </p:nvCxnSpPr>
        <p:spPr>
          <a:xfrm flipV="1">
            <a:off x="7389888" y="3580655"/>
            <a:ext cx="1064489" cy="1720419"/>
          </a:xfrm>
          <a:prstGeom prst="bentConnector3">
            <a:avLst>
              <a:gd name="adj1" fmla="val 50000"/>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E2DEB303-EAE6-F6B6-CBC2-EC48CCA5449B}"/>
              </a:ext>
            </a:extLst>
          </p:cNvPr>
          <p:cNvCxnSpPr>
            <a:cxnSpLocks/>
            <a:stCxn id="82" idx="3"/>
            <a:endCxn id="64" idx="1"/>
          </p:cNvCxnSpPr>
          <p:nvPr/>
        </p:nvCxnSpPr>
        <p:spPr>
          <a:xfrm flipV="1">
            <a:off x="7375932" y="3580655"/>
            <a:ext cx="1078445" cy="736575"/>
          </a:xfrm>
          <a:prstGeom prst="bentConnector3">
            <a:avLst>
              <a:gd name="adj1" fmla="val 29274"/>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98BDDE2A-5734-6011-DCDA-80B1EBEDC42A}"/>
              </a:ext>
            </a:extLst>
          </p:cNvPr>
          <p:cNvCxnSpPr>
            <a:cxnSpLocks/>
            <a:stCxn id="24" idx="0"/>
            <a:endCxn id="58" idx="1"/>
          </p:cNvCxnSpPr>
          <p:nvPr/>
        </p:nvCxnSpPr>
        <p:spPr>
          <a:xfrm rot="5400000" flipH="1" flipV="1">
            <a:off x="6207645" y="836134"/>
            <a:ext cx="1099022" cy="1883920"/>
          </a:xfrm>
          <a:prstGeom prst="bent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27" name="Group 126">
            <a:extLst>
              <a:ext uri="{FF2B5EF4-FFF2-40B4-BE49-F238E27FC236}">
                <a16:creationId xmlns:a16="http://schemas.microsoft.com/office/drawing/2014/main" id="{79AB4592-A747-8B43-D2B0-591EC77B39F9}"/>
              </a:ext>
            </a:extLst>
          </p:cNvPr>
          <p:cNvGrpSpPr/>
          <p:nvPr/>
        </p:nvGrpSpPr>
        <p:grpSpPr>
          <a:xfrm>
            <a:off x="420333" y="4675421"/>
            <a:ext cx="2174240" cy="838106"/>
            <a:chOff x="406400" y="3289300"/>
            <a:chExt cx="2174240" cy="1163320"/>
          </a:xfrm>
        </p:grpSpPr>
        <p:sp>
          <p:nvSpPr>
            <p:cNvPr id="128" name="Rectangle: Rounded Corners 127">
              <a:extLst>
                <a:ext uri="{FF2B5EF4-FFF2-40B4-BE49-F238E27FC236}">
                  <a16:creationId xmlns:a16="http://schemas.microsoft.com/office/drawing/2014/main" id="{E15E0048-948E-919F-7930-7DE11E306DAA}"/>
                </a:ext>
              </a:extLst>
            </p:cNvPr>
            <p:cNvSpPr/>
            <p:nvPr/>
          </p:nvSpPr>
          <p:spPr>
            <a:xfrm>
              <a:off x="406400" y="3289300"/>
              <a:ext cx="2174240" cy="116332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9" name="Straight Connector 128">
              <a:extLst>
                <a:ext uri="{FF2B5EF4-FFF2-40B4-BE49-F238E27FC236}">
                  <a16:creationId xmlns:a16="http://schemas.microsoft.com/office/drawing/2014/main" id="{2EF2DA7C-0BEB-DD0E-F658-22D680D22DE9}"/>
                </a:ext>
              </a:extLst>
            </p:cNvPr>
            <p:cNvCxnSpPr>
              <a:cxnSpLocks/>
              <a:stCxn id="128" idx="1"/>
              <a:endCxn id="128" idx="3"/>
            </p:cNvCxnSpPr>
            <p:nvPr/>
          </p:nvCxnSpPr>
          <p:spPr>
            <a:xfrm>
              <a:off x="406400" y="3870960"/>
              <a:ext cx="2174240" cy="0"/>
            </a:xfrm>
            <a:prstGeom prst="line">
              <a:avLst/>
            </a:prstGeom>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96228D0C-C6B3-49FD-9EDA-047EC814BB23}"/>
                </a:ext>
              </a:extLst>
            </p:cNvPr>
            <p:cNvSpPr txBox="1"/>
            <p:nvPr/>
          </p:nvSpPr>
          <p:spPr>
            <a:xfrm>
              <a:off x="1229360" y="3441701"/>
              <a:ext cx="473206" cy="512646"/>
            </a:xfrm>
            <a:prstGeom prst="rect">
              <a:avLst/>
            </a:prstGeom>
            <a:noFill/>
          </p:spPr>
          <p:txBody>
            <a:bodyPr wrap="none" rtlCol="0">
              <a:spAutoFit/>
            </a:bodyPr>
            <a:lstStyle/>
            <a:p>
              <a:r>
                <a:rPr lang="en-US" dirty="0">
                  <a:solidFill>
                    <a:schemeClr val="bg1"/>
                  </a:solidFill>
                </a:rPr>
                <a:t>4.0</a:t>
              </a:r>
            </a:p>
          </p:txBody>
        </p:sp>
        <p:sp>
          <p:nvSpPr>
            <p:cNvPr id="131" name="TextBox 130">
              <a:extLst>
                <a:ext uri="{FF2B5EF4-FFF2-40B4-BE49-F238E27FC236}">
                  <a16:creationId xmlns:a16="http://schemas.microsoft.com/office/drawing/2014/main" id="{CEFF023B-D04C-E080-D77A-4CD82AFAE0EC}"/>
                </a:ext>
              </a:extLst>
            </p:cNvPr>
            <p:cNvSpPr txBox="1"/>
            <p:nvPr/>
          </p:nvSpPr>
          <p:spPr>
            <a:xfrm>
              <a:off x="688416" y="3922314"/>
              <a:ext cx="1443024" cy="512646"/>
            </a:xfrm>
            <a:prstGeom prst="rect">
              <a:avLst/>
            </a:prstGeom>
            <a:noFill/>
          </p:spPr>
          <p:txBody>
            <a:bodyPr wrap="none" rtlCol="0">
              <a:spAutoFit/>
            </a:bodyPr>
            <a:lstStyle/>
            <a:p>
              <a:r>
                <a:rPr lang="en-US" b="1" i="1" dirty="0">
                  <a:solidFill>
                    <a:schemeClr val="bg1"/>
                  </a:solidFill>
                  <a:effectLst>
                    <a:outerShdw blurRad="38100" dist="38100" dir="2700000" algn="tl">
                      <a:srgbClr val="000000">
                        <a:alpha val="43137"/>
                      </a:srgbClr>
                    </a:outerShdw>
                  </a:effectLst>
                  <a:hlinkClick r:id="rId6">
                    <a:extLst>
                      <a:ext uri="{A12FA001-AC4F-418D-AE19-62706E023703}">
                        <ahyp:hlinkClr xmlns:ahyp="http://schemas.microsoft.com/office/drawing/2018/hyperlinkcolor" val="tx"/>
                      </a:ext>
                    </a:extLst>
                  </a:hlinkClick>
                </a:rPr>
                <a:t>CHECKOUT</a:t>
              </a:r>
              <a:endParaRPr lang="en-US" b="1" i="1" dirty="0">
                <a:solidFill>
                  <a:schemeClr val="bg1"/>
                </a:solidFill>
                <a:effectLst>
                  <a:outerShdw blurRad="38100" dist="38100" dir="2700000" algn="tl">
                    <a:srgbClr val="000000">
                      <a:alpha val="43137"/>
                    </a:srgbClr>
                  </a:outerShdw>
                </a:effectLst>
              </a:endParaRPr>
            </a:p>
          </p:txBody>
        </p:sp>
      </p:grpSp>
      <p:cxnSp>
        <p:nvCxnSpPr>
          <p:cNvPr id="132" name="Straight Arrow Connector 131">
            <a:extLst>
              <a:ext uri="{FF2B5EF4-FFF2-40B4-BE49-F238E27FC236}">
                <a16:creationId xmlns:a16="http://schemas.microsoft.com/office/drawing/2014/main" id="{7DEAC7D5-ADCF-B0B3-3922-69A1363AFCC3}"/>
              </a:ext>
            </a:extLst>
          </p:cNvPr>
          <p:cNvCxnSpPr>
            <a:cxnSpLocks/>
            <a:stCxn id="70" idx="2"/>
            <a:endCxn id="128" idx="0"/>
          </p:cNvCxnSpPr>
          <p:nvPr/>
        </p:nvCxnSpPr>
        <p:spPr>
          <a:xfrm flipH="1">
            <a:off x="1507453" y="4380078"/>
            <a:ext cx="5491" cy="295343"/>
          </a:xfrm>
          <a:prstGeom prst="straightConnector1">
            <a:avLst/>
          </a:prstGeom>
          <a:ln w="28575">
            <a:solidFill>
              <a:srgbClr val="202C8F"/>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CEA9B5A3-BB05-57BA-4677-B22DA18862EC}"/>
              </a:ext>
            </a:extLst>
          </p:cNvPr>
          <p:cNvCxnSpPr>
            <a:cxnSpLocks/>
            <a:stCxn id="128" idx="3"/>
            <a:endCxn id="82" idx="1"/>
          </p:cNvCxnSpPr>
          <p:nvPr/>
        </p:nvCxnSpPr>
        <p:spPr>
          <a:xfrm flipV="1">
            <a:off x="2594573" y="4317230"/>
            <a:ext cx="2607119" cy="777244"/>
          </a:xfrm>
          <a:prstGeom prst="straightConnector1">
            <a:avLst/>
          </a:prstGeom>
          <a:ln w="28575">
            <a:solidFill>
              <a:srgbClr val="202C8F"/>
            </a:solidFill>
            <a:tailEnd type="triangle"/>
          </a:ln>
        </p:spPr>
        <p:style>
          <a:lnRef idx="1">
            <a:schemeClr val="accent1"/>
          </a:lnRef>
          <a:fillRef idx="0">
            <a:schemeClr val="accent1"/>
          </a:fillRef>
          <a:effectRef idx="0">
            <a:schemeClr val="accent1"/>
          </a:effectRef>
          <a:fontRef idx="minor">
            <a:schemeClr val="tx1"/>
          </a:fontRef>
        </p:style>
      </p:cxnSp>
      <p:grpSp>
        <p:nvGrpSpPr>
          <p:cNvPr id="140" name="Group 139">
            <a:extLst>
              <a:ext uri="{FF2B5EF4-FFF2-40B4-BE49-F238E27FC236}">
                <a16:creationId xmlns:a16="http://schemas.microsoft.com/office/drawing/2014/main" id="{91C8B946-228A-3F05-3C55-F90F0952F655}"/>
              </a:ext>
            </a:extLst>
          </p:cNvPr>
          <p:cNvGrpSpPr/>
          <p:nvPr/>
        </p:nvGrpSpPr>
        <p:grpSpPr>
          <a:xfrm>
            <a:off x="420333" y="5791980"/>
            <a:ext cx="2174240" cy="838107"/>
            <a:chOff x="406400" y="3289300"/>
            <a:chExt cx="2174240" cy="1163320"/>
          </a:xfrm>
        </p:grpSpPr>
        <p:sp>
          <p:nvSpPr>
            <p:cNvPr id="141" name="Rectangle: Rounded Corners 140">
              <a:extLst>
                <a:ext uri="{FF2B5EF4-FFF2-40B4-BE49-F238E27FC236}">
                  <a16:creationId xmlns:a16="http://schemas.microsoft.com/office/drawing/2014/main" id="{8E53CD84-503D-E2EC-EFF2-C5FCEC70D362}"/>
                </a:ext>
              </a:extLst>
            </p:cNvPr>
            <p:cNvSpPr/>
            <p:nvPr/>
          </p:nvSpPr>
          <p:spPr>
            <a:xfrm>
              <a:off x="406400" y="3289300"/>
              <a:ext cx="2174240" cy="116332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2" name="Straight Connector 141">
              <a:extLst>
                <a:ext uri="{FF2B5EF4-FFF2-40B4-BE49-F238E27FC236}">
                  <a16:creationId xmlns:a16="http://schemas.microsoft.com/office/drawing/2014/main" id="{ECD59DE4-ED9B-F95B-FE80-19FB097A5474}"/>
                </a:ext>
              </a:extLst>
            </p:cNvPr>
            <p:cNvCxnSpPr>
              <a:cxnSpLocks/>
              <a:stCxn id="141" idx="1"/>
              <a:endCxn id="141" idx="3"/>
            </p:cNvCxnSpPr>
            <p:nvPr/>
          </p:nvCxnSpPr>
          <p:spPr>
            <a:xfrm>
              <a:off x="406400" y="3870960"/>
              <a:ext cx="2174240" cy="0"/>
            </a:xfrm>
            <a:prstGeom prst="line">
              <a:avLst/>
            </a:prstGeom>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ED218CBD-6F50-E4AE-5A40-2FF787A9C524}"/>
                </a:ext>
              </a:extLst>
            </p:cNvPr>
            <p:cNvSpPr txBox="1"/>
            <p:nvPr/>
          </p:nvSpPr>
          <p:spPr>
            <a:xfrm>
              <a:off x="1229360" y="3441700"/>
              <a:ext cx="473206" cy="512645"/>
            </a:xfrm>
            <a:prstGeom prst="rect">
              <a:avLst/>
            </a:prstGeom>
            <a:noFill/>
          </p:spPr>
          <p:txBody>
            <a:bodyPr wrap="none" rtlCol="0">
              <a:spAutoFit/>
            </a:bodyPr>
            <a:lstStyle/>
            <a:p>
              <a:r>
                <a:rPr lang="en-US" dirty="0">
                  <a:solidFill>
                    <a:schemeClr val="bg1"/>
                  </a:solidFill>
                </a:rPr>
                <a:t>5.0</a:t>
              </a:r>
            </a:p>
          </p:txBody>
        </p:sp>
        <p:sp>
          <p:nvSpPr>
            <p:cNvPr id="144" name="TextBox 143">
              <a:extLst>
                <a:ext uri="{FF2B5EF4-FFF2-40B4-BE49-F238E27FC236}">
                  <a16:creationId xmlns:a16="http://schemas.microsoft.com/office/drawing/2014/main" id="{6FE913E7-20D7-CA35-D4C2-5152B12F409C}"/>
                </a:ext>
              </a:extLst>
            </p:cNvPr>
            <p:cNvSpPr txBox="1"/>
            <p:nvPr/>
          </p:nvSpPr>
          <p:spPr>
            <a:xfrm>
              <a:off x="863808" y="3939800"/>
              <a:ext cx="1250086" cy="512645"/>
            </a:xfrm>
            <a:prstGeom prst="rect">
              <a:avLst/>
            </a:prstGeom>
            <a:noFill/>
          </p:spPr>
          <p:txBody>
            <a:bodyPr wrap="none" rtlCol="0">
              <a:spAutoFit/>
            </a:bodyPr>
            <a:lstStyle/>
            <a:p>
              <a:r>
                <a:rPr lang="en-US" dirty="0">
                  <a:solidFill>
                    <a:schemeClr val="bg1"/>
                  </a:solidFill>
                </a:rPr>
                <a:t>PAYMENT</a:t>
              </a:r>
            </a:p>
          </p:txBody>
        </p:sp>
      </p:grpSp>
      <p:cxnSp>
        <p:nvCxnSpPr>
          <p:cNvPr id="145" name="Straight Arrow Connector 144">
            <a:extLst>
              <a:ext uri="{FF2B5EF4-FFF2-40B4-BE49-F238E27FC236}">
                <a16:creationId xmlns:a16="http://schemas.microsoft.com/office/drawing/2014/main" id="{4ACC9197-44F5-EE38-4E13-4E29DDFA4EBB}"/>
              </a:ext>
            </a:extLst>
          </p:cNvPr>
          <p:cNvCxnSpPr>
            <a:cxnSpLocks/>
            <a:stCxn id="128" idx="2"/>
            <a:endCxn id="141" idx="0"/>
          </p:cNvCxnSpPr>
          <p:nvPr/>
        </p:nvCxnSpPr>
        <p:spPr>
          <a:xfrm>
            <a:off x="1507453" y="5513527"/>
            <a:ext cx="0" cy="278453"/>
          </a:xfrm>
          <a:prstGeom prst="straightConnector1">
            <a:avLst/>
          </a:prstGeom>
          <a:ln w="28575">
            <a:solidFill>
              <a:srgbClr val="202C8F"/>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685E8A1D-9053-E8CA-E973-3B09C07DCC26}"/>
              </a:ext>
            </a:extLst>
          </p:cNvPr>
          <p:cNvCxnSpPr>
            <a:cxnSpLocks/>
            <a:stCxn id="70" idx="3"/>
            <a:endCxn id="34" idx="2"/>
          </p:cNvCxnSpPr>
          <p:nvPr/>
        </p:nvCxnSpPr>
        <p:spPr>
          <a:xfrm flipV="1">
            <a:off x="2600064" y="2073353"/>
            <a:ext cx="710692" cy="1887672"/>
          </a:xfrm>
          <a:prstGeom prst="straightConnector1">
            <a:avLst/>
          </a:prstGeom>
          <a:ln w="28575">
            <a:solidFill>
              <a:srgbClr val="202C8F"/>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5386187B-1AE9-7B60-DF25-1E3F0E87EC23}"/>
              </a:ext>
            </a:extLst>
          </p:cNvPr>
          <p:cNvCxnSpPr>
            <a:cxnSpLocks/>
            <a:stCxn id="128" idx="3"/>
            <a:endCxn id="34" idx="2"/>
          </p:cNvCxnSpPr>
          <p:nvPr/>
        </p:nvCxnSpPr>
        <p:spPr>
          <a:xfrm flipV="1">
            <a:off x="2594573" y="2073353"/>
            <a:ext cx="716183" cy="3021121"/>
          </a:xfrm>
          <a:prstGeom prst="straightConnector1">
            <a:avLst/>
          </a:prstGeom>
          <a:ln w="28575">
            <a:solidFill>
              <a:srgbClr val="202C8F"/>
            </a:solidFill>
            <a:tailEnd type="triangle"/>
          </a:ln>
        </p:spPr>
        <p:style>
          <a:lnRef idx="1">
            <a:schemeClr val="accent1"/>
          </a:lnRef>
          <a:fillRef idx="0">
            <a:schemeClr val="accent1"/>
          </a:fillRef>
          <a:effectRef idx="0">
            <a:schemeClr val="accent1"/>
          </a:effectRef>
          <a:fontRef idx="minor">
            <a:schemeClr val="tx1"/>
          </a:fontRef>
        </p:style>
      </p:cxnSp>
      <p:grpSp>
        <p:nvGrpSpPr>
          <p:cNvPr id="188" name="Group 187">
            <a:extLst>
              <a:ext uri="{FF2B5EF4-FFF2-40B4-BE49-F238E27FC236}">
                <a16:creationId xmlns:a16="http://schemas.microsoft.com/office/drawing/2014/main" id="{4C2BBE4F-4F04-4582-D4B3-9C547F294DA1}"/>
              </a:ext>
            </a:extLst>
          </p:cNvPr>
          <p:cNvGrpSpPr/>
          <p:nvPr/>
        </p:nvGrpSpPr>
        <p:grpSpPr>
          <a:xfrm>
            <a:off x="5215648" y="5845628"/>
            <a:ext cx="2174240" cy="937413"/>
            <a:chOff x="406400" y="3289300"/>
            <a:chExt cx="2174240" cy="1163320"/>
          </a:xfrm>
        </p:grpSpPr>
        <p:sp>
          <p:nvSpPr>
            <p:cNvPr id="189" name="Rectangle: Rounded Corners 188">
              <a:extLst>
                <a:ext uri="{FF2B5EF4-FFF2-40B4-BE49-F238E27FC236}">
                  <a16:creationId xmlns:a16="http://schemas.microsoft.com/office/drawing/2014/main" id="{454A3095-2FE7-C96A-231B-4E4120CDFB1E}"/>
                </a:ext>
              </a:extLst>
            </p:cNvPr>
            <p:cNvSpPr/>
            <p:nvPr/>
          </p:nvSpPr>
          <p:spPr>
            <a:xfrm>
              <a:off x="406400" y="3289300"/>
              <a:ext cx="2174240" cy="116332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0" name="Straight Connector 189">
              <a:extLst>
                <a:ext uri="{FF2B5EF4-FFF2-40B4-BE49-F238E27FC236}">
                  <a16:creationId xmlns:a16="http://schemas.microsoft.com/office/drawing/2014/main" id="{BC41B95C-5B26-0E62-C37C-921B82AA99FD}"/>
                </a:ext>
              </a:extLst>
            </p:cNvPr>
            <p:cNvCxnSpPr>
              <a:cxnSpLocks/>
              <a:stCxn id="189" idx="1"/>
              <a:endCxn id="189" idx="3"/>
            </p:cNvCxnSpPr>
            <p:nvPr/>
          </p:nvCxnSpPr>
          <p:spPr>
            <a:xfrm>
              <a:off x="406400" y="3870960"/>
              <a:ext cx="2174240" cy="0"/>
            </a:xfrm>
            <a:prstGeom prst="line">
              <a:avLst/>
            </a:prstGeom>
          </p:spPr>
          <p:style>
            <a:lnRef idx="1">
              <a:schemeClr val="accent1"/>
            </a:lnRef>
            <a:fillRef idx="0">
              <a:schemeClr val="accent1"/>
            </a:fillRef>
            <a:effectRef idx="0">
              <a:schemeClr val="accent1"/>
            </a:effectRef>
            <a:fontRef idx="minor">
              <a:schemeClr val="tx1"/>
            </a:fontRef>
          </p:style>
        </p:cxnSp>
        <p:sp>
          <p:nvSpPr>
            <p:cNvPr id="191" name="TextBox 190">
              <a:extLst>
                <a:ext uri="{FF2B5EF4-FFF2-40B4-BE49-F238E27FC236}">
                  <a16:creationId xmlns:a16="http://schemas.microsoft.com/office/drawing/2014/main" id="{4A2D7BD3-2817-4144-4B53-A53470C51422}"/>
                </a:ext>
              </a:extLst>
            </p:cNvPr>
            <p:cNvSpPr txBox="1"/>
            <p:nvPr/>
          </p:nvSpPr>
          <p:spPr>
            <a:xfrm>
              <a:off x="1214895" y="3441700"/>
              <a:ext cx="473206" cy="458337"/>
            </a:xfrm>
            <a:prstGeom prst="rect">
              <a:avLst/>
            </a:prstGeom>
            <a:noFill/>
          </p:spPr>
          <p:txBody>
            <a:bodyPr wrap="none" rtlCol="0">
              <a:spAutoFit/>
            </a:bodyPr>
            <a:lstStyle/>
            <a:p>
              <a:r>
                <a:rPr lang="en-US" dirty="0">
                  <a:solidFill>
                    <a:schemeClr val="bg1"/>
                  </a:solidFill>
                </a:rPr>
                <a:t>8.0</a:t>
              </a:r>
            </a:p>
          </p:txBody>
        </p:sp>
        <p:sp>
          <p:nvSpPr>
            <p:cNvPr id="192" name="TextBox 191">
              <a:extLst>
                <a:ext uri="{FF2B5EF4-FFF2-40B4-BE49-F238E27FC236}">
                  <a16:creationId xmlns:a16="http://schemas.microsoft.com/office/drawing/2014/main" id="{D3AB8A90-4472-8871-C641-A4D633322D4B}"/>
                </a:ext>
              </a:extLst>
            </p:cNvPr>
            <p:cNvSpPr txBox="1"/>
            <p:nvPr/>
          </p:nvSpPr>
          <p:spPr>
            <a:xfrm>
              <a:off x="740218" y="3955643"/>
              <a:ext cx="1428596" cy="458337"/>
            </a:xfrm>
            <a:prstGeom prst="rect">
              <a:avLst/>
            </a:prstGeom>
            <a:noFill/>
          </p:spPr>
          <p:txBody>
            <a:bodyPr wrap="none" rtlCol="0">
              <a:spAutoFit/>
            </a:bodyPr>
            <a:lstStyle/>
            <a:p>
              <a:r>
                <a:rPr lang="en-US" b="1" i="1" dirty="0" err="1">
                  <a:solidFill>
                    <a:schemeClr val="bg1"/>
                  </a:solidFill>
                  <a:effectLst>
                    <a:outerShdw blurRad="38100" dist="38100" dir="2700000" algn="tl">
                      <a:srgbClr val="000000">
                        <a:alpha val="43137"/>
                      </a:srgbClr>
                    </a:outerShdw>
                  </a:effectLst>
                  <a:hlinkClick r:id="rId7">
                    <a:extLst>
                      <a:ext uri="{A12FA001-AC4F-418D-AE19-62706E023703}">
                        <ahyp:hlinkClr xmlns:ahyp="http://schemas.microsoft.com/office/drawing/2018/hyperlinkcolor" val="tx"/>
                      </a:ext>
                    </a:extLst>
                  </a:hlinkClick>
                </a:rPr>
                <a:t>myPROFILE</a:t>
              </a:r>
              <a:endParaRPr lang="en-US" b="1" i="1" dirty="0">
                <a:solidFill>
                  <a:schemeClr val="bg1"/>
                </a:solidFill>
                <a:effectLst>
                  <a:outerShdw blurRad="38100" dist="38100" dir="2700000" algn="tl">
                    <a:srgbClr val="000000">
                      <a:alpha val="43137"/>
                    </a:srgbClr>
                  </a:outerShdw>
                </a:effectLst>
              </a:endParaRPr>
            </a:p>
          </p:txBody>
        </p:sp>
      </p:grpSp>
      <p:cxnSp>
        <p:nvCxnSpPr>
          <p:cNvPr id="193" name="Straight Arrow Connector 192">
            <a:extLst>
              <a:ext uri="{FF2B5EF4-FFF2-40B4-BE49-F238E27FC236}">
                <a16:creationId xmlns:a16="http://schemas.microsoft.com/office/drawing/2014/main" id="{9FC5A7A2-0810-1B65-D237-B96D01083593}"/>
              </a:ext>
            </a:extLst>
          </p:cNvPr>
          <p:cNvCxnSpPr>
            <a:cxnSpLocks/>
            <a:stCxn id="70" idx="3"/>
            <a:endCxn id="189" idx="1"/>
          </p:cNvCxnSpPr>
          <p:nvPr/>
        </p:nvCxnSpPr>
        <p:spPr>
          <a:xfrm>
            <a:off x="2600064" y="3961025"/>
            <a:ext cx="2615584" cy="2353310"/>
          </a:xfrm>
          <a:prstGeom prst="straightConnector1">
            <a:avLst/>
          </a:prstGeom>
          <a:ln w="28575">
            <a:solidFill>
              <a:srgbClr val="202C8F"/>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A48DE960-D31C-33A2-7714-95DF8BB13E67}"/>
              </a:ext>
            </a:extLst>
          </p:cNvPr>
          <p:cNvCxnSpPr>
            <a:cxnSpLocks/>
            <a:stCxn id="128" idx="3"/>
            <a:endCxn id="189" idx="1"/>
          </p:cNvCxnSpPr>
          <p:nvPr/>
        </p:nvCxnSpPr>
        <p:spPr>
          <a:xfrm>
            <a:off x="2594573" y="5094474"/>
            <a:ext cx="2621075" cy="1219861"/>
          </a:xfrm>
          <a:prstGeom prst="straightConnector1">
            <a:avLst/>
          </a:prstGeom>
          <a:ln w="28575">
            <a:solidFill>
              <a:srgbClr val="202C8F"/>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Connector: Elbow 198">
            <a:extLst>
              <a:ext uri="{FF2B5EF4-FFF2-40B4-BE49-F238E27FC236}">
                <a16:creationId xmlns:a16="http://schemas.microsoft.com/office/drawing/2014/main" id="{73D9EC1E-0ED4-8B60-1204-8E729D871CD9}"/>
              </a:ext>
            </a:extLst>
          </p:cNvPr>
          <p:cNvCxnSpPr>
            <a:cxnSpLocks/>
            <a:stCxn id="189" idx="3"/>
            <a:endCxn id="64" idx="1"/>
          </p:cNvCxnSpPr>
          <p:nvPr/>
        </p:nvCxnSpPr>
        <p:spPr>
          <a:xfrm flipV="1">
            <a:off x="7389888" y="3580655"/>
            <a:ext cx="1064489" cy="2733680"/>
          </a:xfrm>
          <a:prstGeom prst="bentConnector3">
            <a:avLst>
              <a:gd name="adj1" fmla="val 50000"/>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8D84550E-61D5-23DB-4C9A-ABBCA90DEF66}"/>
              </a:ext>
            </a:extLst>
          </p:cNvPr>
          <p:cNvCxnSpPr>
            <a:cxnSpLocks/>
            <a:stCxn id="34" idx="1"/>
            <a:endCxn id="8" idx="0"/>
          </p:cNvCxnSpPr>
          <p:nvPr/>
        </p:nvCxnSpPr>
        <p:spPr>
          <a:xfrm flipH="1">
            <a:off x="1501680" y="1632426"/>
            <a:ext cx="721956" cy="714396"/>
          </a:xfrm>
          <a:prstGeom prst="straightConnector1">
            <a:avLst/>
          </a:prstGeom>
          <a:ln w="28575">
            <a:solidFill>
              <a:srgbClr val="202C8F"/>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243C93E-D84A-44B9-D5DF-C25D494BFE25}"/>
              </a:ext>
            </a:extLst>
          </p:cNvPr>
          <p:cNvCxnSpPr>
            <a:cxnSpLocks/>
            <a:stCxn id="82" idx="0"/>
          </p:cNvCxnSpPr>
          <p:nvPr/>
        </p:nvCxnSpPr>
        <p:spPr>
          <a:xfrm flipV="1">
            <a:off x="6288812" y="3713470"/>
            <a:ext cx="0" cy="15788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46" name="Left Bracket 45">
            <a:extLst>
              <a:ext uri="{FF2B5EF4-FFF2-40B4-BE49-F238E27FC236}">
                <a16:creationId xmlns:a16="http://schemas.microsoft.com/office/drawing/2014/main" id="{AEEACC03-E602-614A-4F6F-C92E427AEE33}"/>
              </a:ext>
            </a:extLst>
          </p:cNvPr>
          <p:cNvSpPr/>
          <p:nvPr/>
        </p:nvSpPr>
        <p:spPr>
          <a:xfrm>
            <a:off x="6073120" y="3459017"/>
            <a:ext cx="224393" cy="257734"/>
          </a:xfrm>
          <a:prstGeom prst="leftBracket">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9" name="Group 48">
            <a:extLst>
              <a:ext uri="{FF2B5EF4-FFF2-40B4-BE49-F238E27FC236}">
                <a16:creationId xmlns:a16="http://schemas.microsoft.com/office/drawing/2014/main" id="{314AE771-7AC0-5D6C-2F2A-792C0DBD3B2F}"/>
              </a:ext>
            </a:extLst>
          </p:cNvPr>
          <p:cNvGrpSpPr/>
          <p:nvPr/>
        </p:nvGrpSpPr>
        <p:grpSpPr>
          <a:xfrm>
            <a:off x="2265876" y="33622"/>
            <a:ext cx="2174240" cy="909611"/>
            <a:chOff x="406400" y="3289300"/>
            <a:chExt cx="2174240" cy="1163320"/>
          </a:xfrm>
        </p:grpSpPr>
        <p:sp>
          <p:nvSpPr>
            <p:cNvPr id="53" name="Rectangle: Rounded Corners 52">
              <a:extLst>
                <a:ext uri="{FF2B5EF4-FFF2-40B4-BE49-F238E27FC236}">
                  <a16:creationId xmlns:a16="http://schemas.microsoft.com/office/drawing/2014/main" id="{6C41AA82-CEBA-DF70-AD39-F9079C979DC2}"/>
                </a:ext>
              </a:extLst>
            </p:cNvPr>
            <p:cNvSpPr/>
            <p:nvPr/>
          </p:nvSpPr>
          <p:spPr>
            <a:xfrm>
              <a:off x="406400" y="3289300"/>
              <a:ext cx="2174240" cy="116332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Straight Connector 53">
              <a:extLst>
                <a:ext uri="{FF2B5EF4-FFF2-40B4-BE49-F238E27FC236}">
                  <a16:creationId xmlns:a16="http://schemas.microsoft.com/office/drawing/2014/main" id="{D9ED127F-4628-EAFB-2452-DC7E1287F574}"/>
                </a:ext>
              </a:extLst>
            </p:cNvPr>
            <p:cNvCxnSpPr>
              <a:cxnSpLocks/>
              <a:stCxn id="53" idx="1"/>
              <a:endCxn id="53" idx="3"/>
            </p:cNvCxnSpPr>
            <p:nvPr/>
          </p:nvCxnSpPr>
          <p:spPr>
            <a:xfrm>
              <a:off x="406400" y="3870960"/>
              <a:ext cx="2174240" cy="0"/>
            </a:xfrm>
            <a:prstGeom prst="line">
              <a:avLst/>
            </a:prstGeom>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C4C9CF8-0CFB-7C07-5858-796CC91AA664}"/>
                </a:ext>
              </a:extLst>
            </p:cNvPr>
            <p:cNvSpPr txBox="1"/>
            <p:nvPr/>
          </p:nvSpPr>
          <p:spPr>
            <a:xfrm>
              <a:off x="1214895" y="3441700"/>
              <a:ext cx="473206" cy="472346"/>
            </a:xfrm>
            <a:prstGeom prst="rect">
              <a:avLst/>
            </a:prstGeom>
            <a:noFill/>
          </p:spPr>
          <p:txBody>
            <a:bodyPr wrap="none" rtlCol="0">
              <a:spAutoFit/>
            </a:bodyPr>
            <a:lstStyle/>
            <a:p>
              <a:r>
                <a:rPr lang="en-US" dirty="0">
                  <a:solidFill>
                    <a:schemeClr val="bg1"/>
                  </a:solidFill>
                </a:rPr>
                <a:t>1.2</a:t>
              </a:r>
            </a:p>
          </p:txBody>
        </p:sp>
        <p:sp>
          <p:nvSpPr>
            <p:cNvPr id="61" name="TextBox 60">
              <a:extLst>
                <a:ext uri="{FF2B5EF4-FFF2-40B4-BE49-F238E27FC236}">
                  <a16:creationId xmlns:a16="http://schemas.microsoft.com/office/drawing/2014/main" id="{0821CD79-88DF-7025-A90C-1F1FB45E1FF5}"/>
                </a:ext>
              </a:extLst>
            </p:cNvPr>
            <p:cNvSpPr txBox="1"/>
            <p:nvPr/>
          </p:nvSpPr>
          <p:spPr>
            <a:xfrm>
              <a:off x="563843" y="3902857"/>
              <a:ext cx="1799660" cy="472346"/>
            </a:xfrm>
            <a:prstGeom prst="rect">
              <a:avLst/>
            </a:prstGeom>
            <a:noFill/>
          </p:spPr>
          <p:txBody>
            <a:bodyPr wrap="none" rtlCol="0">
              <a:spAutoFit/>
            </a:bodyPr>
            <a:lstStyle/>
            <a:p>
              <a:r>
                <a:rPr lang="en-US" dirty="0">
                  <a:solidFill>
                    <a:schemeClr val="bg1"/>
                  </a:solidFill>
                </a:rPr>
                <a:t>PROD SEARCH</a:t>
              </a:r>
            </a:p>
          </p:txBody>
        </p:sp>
      </p:grpSp>
      <p:cxnSp>
        <p:nvCxnSpPr>
          <p:cNvPr id="62" name="Straight Arrow Connector 61">
            <a:extLst>
              <a:ext uri="{FF2B5EF4-FFF2-40B4-BE49-F238E27FC236}">
                <a16:creationId xmlns:a16="http://schemas.microsoft.com/office/drawing/2014/main" id="{14A02186-6ACE-751C-8D8D-15D50F612A76}"/>
              </a:ext>
            </a:extLst>
          </p:cNvPr>
          <p:cNvCxnSpPr>
            <a:cxnSpLocks/>
            <a:stCxn id="34" idx="0"/>
            <a:endCxn id="61" idx="2"/>
          </p:cNvCxnSpPr>
          <p:nvPr/>
        </p:nvCxnSpPr>
        <p:spPr>
          <a:xfrm flipV="1">
            <a:off x="3310756" y="882700"/>
            <a:ext cx="12393" cy="308799"/>
          </a:xfrm>
          <a:prstGeom prst="straightConnector1">
            <a:avLst/>
          </a:prstGeom>
          <a:ln w="28575">
            <a:solidFill>
              <a:srgbClr val="202C8F"/>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3D82D4BF-B8D8-820B-B5A3-B583F1126342}"/>
              </a:ext>
            </a:extLst>
          </p:cNvPr>
          <p:cNvCxnSpPr>
            <a:cxnSpLocks/>
            <a:stCxn id="53" idx="3"/>
            <a:endCxn id="58" idx="1"/>
          </p:cNvCxnSpPr>
          <p:nvPr/>
        </p:nvCxnSpPr>
        <p:spPr>
          <a:xfrm>
            <a:off x="4440116" y="488428"/>
            <a:ext cx="3259000" cy="740155"/>
          </a:xfrm>
          <a:prstGeom prst="bentConnector3">
            <a:avLst>
              <a:gd name="adj1" fmla="val 6666"/>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0E663F8-11E2-705F-C9A0-B2F4B745A5B6}"/>
              </a:ext>
            </a:extLst>
          </p:cNvPr>
          <p:cNvGrpSpPr/>
          <p:nvPr/>
        </p:nvGrpSpPr>
        <p:grpSpPr>
          <a:xfrm>
            <a:off x="9025041" y="4328331"/>
            <a:ext cx="3067796" cy="996173"/>
            <a:chOff x="3484879" y="4250058"/>
            <a:chExt cx="3299784" cy="741040"/>
          </a:xfrm>
        </p:grpSpPr>
        <p:sp>
          <p:nvSpPr>
            <p:cNvPr id="11" name="Rectangle 10">
              <a:extLst>
                <a:ext uri="{FF2B5EF4-FFF2-40B4-BE49-F238E27FC236}">
                  <a16:creationId xmlns:a16="http://schemas.microsoft.com/office/drawing/2014/main" id="{9E2F52B0-B096-6F54-12C9-AAC33300FBE1}"/>
                </a:ext>
              </a:extLst>
            </p:cNvPr>
            <p:cNvSpPr/>
            <p:nvPr/>
          </p:nvSpPr>
          <p:spPr>
            <a:xfrm>
              <a:off x="3484879" y="4250059"/>
              <a:ext cx="819001" cy="74103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D3.1</a:t>
              </a:r>
            </a:p>
          </p:txBody>
        </p:sp>
        <p:sp>
          <p:nvSpPr>
            <p:cNvPr id="13" name="Rectangle 12">
              <a:extLst>
                <a:ext uri="{FF2B5EF4-FFF2-40B4-BE49-F238E27FC236}">
                  <a16:creationId xmlns:a16="http://schemas.microsoft.com/office/drawing/2014/main" id="{C8A8C53E-292F-9B09-2851-881EBFEE4B02}"/>
                </a:ext>
              </a:extLst>
            </p:cNvPr>
            <p:cNvSpPr/>
            <p:nvPr/>
          </p:nvSpPr>
          <p:spPr>
            <a:xfrm>
              <a:off x="4145280" y="4250058"/>
              <a:ext cx="2639383" cy="74103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LIST OF SHOPPING CART ITEMS</a:t>
              </a:r>
            </a:p>
          </p:txBody>
        </p:sp>
      </p:grpSp>
      <p:grpSp>
        <p:nvGrpSpPr>
          <p:cNvPr id="14" name="Group 13">
            <a:extLst>
              <a:ext uri="{FF2B5EF4-FFF2-40B4-BE49-F238E27FC236}">
                <a16:creationId xmlns:a16="http://schemas.microsoft.com/office/drawing/2014/main" id="{CBDBADF8-1223-4A35-EE0F-F06B30135005}"/>
              </a:ext>
            </a:extLst>
          </p:cNvPr>
          <p:cNvGrpSpPr/>
          <p:nvPr/>
        </p:nvGrpSpPr>
        <p:grpSpPr>
          <a:xfrm>
            <a:off x="9014561" y="5539827"/>
            <a:ext cx="3067796" cy="996173"/>
            <a:chOff x="3484879" y="4250058"/>
            <a:chExt cx="3299784" cy="741040"/>
          </a:xfrm>
        </p:grpSpPr>
        <p:sp>
          <p:nvSpPr>
            <p:cNvPr id="16" name="Rectangle 15">
              <a:extLst>
                <a:ext uri="{FF2B5EF4-FFF2-40B4-BE49-F238E27FC236}">
                  <a16:creationId xmlns:a16="http://schemas.microsoft.com/office/drawing/2014/main" id="{6A3B5849-EFB8-FC46-F44E-BF5B6BF016F2}"/>
                </a:ext>
              </a:extLst>
            </p:cNvPr>
            <p:cNvSpPr/>
            <p:nvPr/>
          </p:nvSpPr>
          <p:spPr>
            <a:xfrm>
              <a:off x="3484879" y="4250059"/>
              <a:ext cx="819001" cy="74103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D3.2</a:t>
              </a:r>
            </a:p>
          </p:txBody>
        </p:sp>
        <p:sp>
          <p:nvSpPr>
            <p:cNvPr id="17" name="Rectangle 16">
              <a:extLst>
                <a:ext uri="{FF2B5EF4-FFF2-40B4-BE49-F238E27FC236}">
                  <a16:creationId xmlns:a16="http://schemas.microsoft.com/office/drawing/2014/main" id="{6EB894F7-4788-63FB-E506-5182BAAAE27B}"/>
                </a:ext>
              </a:extLst>
            </p:cNvPr>
            <p:cNvSpPr/>
            <p:nvPr/>
          </p:nvSpPr>
          <p:spPr>
            <a:xfrm>
              <a:off x="4145280" y="4250058"/>
              <a:ext cx="2639383" cy="74103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LIST OF INCOMING SHIPMENT</a:t>
              </a:r>
            </a:p>
          </p:txBody>
        </p:sp>
      </p:grpSp>
      <p:cxnSp>
        <p:nvCxnSpPr>
          <p:cNvPr id="18" name="Connector: Elbow 17">
            <a:extLst>
              <a:ext uri="{FF2B5EF4-FFF2-40B4-BE49-F238E27FC236}">
                <a16:creationId xmlns:a16="http://schemas.microsoft.com/office/drawing/2014/main" id="{C0836482-F52A-C786-AF78-C9F6CCE7E4AE}"/>
              </a:ext>
            </a:extLst>
          </p:cNvPr>
          <p:cNvCxnSpPr>
            <a:cxnSpLocks/>
            <a:stCxn id="64" idx="2"/>
            <a:endCxn id="11" idx="1"/>
          </p:cNvCxnSpPr>
          <p:nvPr/>
        </p:nvCxnSpPr>
        <p:spPr>
          <a:xfrm rot="16200000" flipH="1">
            <a:off x="8467187" y="4268564"/>
            <a:ext cx="875244" cy="240463"/>
          </a:xfrm>
          <a:prstGeom prst="bent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2A36DCDF-746F-E767-7A35-1538F204AB14}"/>
              </a:ext>
            </a:extLst>
          </p:cNvPr>
          <p:cNvCxnSpPr>
            <a:cxnSpLocks/>
            <a:stCxn id="64" idx="2"/>
            <a:endCxn id="16" idx="1"/>
          </p:cNvCxnSpPr>
          <p:nvPr/>
        </p:nvCxnSpPr>
        <p:spPr>
          <a:xfrm rot="16200000" flipH="1">
            <a:off x="7856199" y="4879552"/>
            <a:ext cx="2086740" cy="229983"/>
          </a:xfrm>
          <a:prstGeom prst="bent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9656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71CEB5-0F43-BA22-C4E7-3A84E631DA11}"/>
              </a:ext>
            </a:extLst>
          </p:cNvPr>
          <p:cNvSpPr>
            <a:spLocks noGrp="1"/>
          </p:cNvSpPr>
          <p:nvPr>
            <p:ph type="title"/>
          </p:nvPr>
        </p:nvSpPr>
        <p:spPr/>
        <p:txBody>
          <a:bodyPr/>
          <a:lstStyle/>
          <a:p>
            <a:r>
              <a:rPr lang="en-US" dirty="0"/>
              <a:t>Road map</a:t>
            </a:r>
          </a:p>
        </p:txBody>
      </p:sp>
      <p:sp>
        <p:nvSpPr>
          <p:cNvPr id="101" name="Footer Placeholder 100">
            <a:extLst>
              <a:ext uri="{FF2B5EF4-FFF2-40B4-BE49-F238E27FC236}">
                <a16:creationId xmlns:a16="http://schemas.microsoft.com/office/drawing/2014/main" id="{A45E958A-ABCE-B639-C555-90CCC88988C5}"/>
              </a:ext>
            </a:extLst>
          </p:cNvPr>
          <p:cNvSpPr>
            <a:spLocks noGrp="1"/>
          </p:cNvSpPr>
          <p:nvPr>
            <p:ph type="ftr" sz="quarter" idx="11"/>
          </p:nvPr>
        </p:nvSpPr>
        <p:spPr/>
        <p:txBody>
          <a:bodyPr/>
          <a:lstStyle/>
          <a:p>
            <a:r>
              <a:rPr lang="en-US" dirty="0" err="1"/>
              <a:t>myStore</a:t>
            </a:r>
            <a:r>
              <a:rPr lang="en-US" dirty="0"/>
              <a:t> Web Application Mini Project 1</a:t>
            </a:r>
          </a:p>
        </p:txBody>
      </p:sp>
      <p:sp>
        <p:nvSpPr>
          <p:cNvPr id="102" name="Slide Number Placeholder 101">
            <a:extLst>
              <a:ext uri="{FF2B5EF4-FFF2-40B4-BE49-F238E27FC236}">
                <a16:creationId xmlns:a16="http://schemas.microsoft.com/office/drawing/2014/main" id="{51BDF1B8-4D26-9C08-3102-6224AA6A4D20}"/>
              </a:ext>
            </a:extLst>
          </p:cNvPr>
          <p:cNvSpPr>
            <a:spLocks noGrp="1"/>
          </p:cNvSpPr>
          <p:nvPr>
            <p:ph type="sldNum" sz="quarter" idx="12"/>
          </p:nvPr>
        </p:nvSpPr>
        <p:spPr/>
        <p:txBody>
          <a:bodyPr/>
          <a:lstStyle/>
          <a:p>
            <a:fld id="{48F63A3B-78C7-47BE-AE5E-E10140E04643}" type="slidenum">
              <a:rPr lang="en-US" smtClean="0"/>
              <a:pPr/>
              <a:t>21</a:t>
            </a:fld>
            <a:endParaRPr lang="en-US" dirty="0"/>
          </a:p>
        </p:txBody>
      </p:sp>
      <p:sp>
        <p:nvSpPr>
          <p:cNvPr id="2" name="Text Placeholder 1">
            <a:extLst>
              <a:ext uri="{FF2B5EF4-FFF2-40B4-BE49-F238E27FC236}">
                <a16:creationId xmlns:a16="http://schemas.microsoft.com/office/drawing/2014/main" id="{5FC63C25-FE2A-0C11-2CEA-A80AA78FC365}"/>
              </a:ext>
            </a:extLst>
          </p:cNvPr>
          <p:cNvSpPr>
            <a:spLocks noGrp="1"/>
          </p:cNvSpPr>
          <p:nvPr>
            <p:ph type="body" idx="1"/>
          </p:nvPr>
        </p:nvSpPr>
        <p:spPr/>
        <p:txBody>
          <a:bodyPr/>
          <a:lstStyle/>
          <a:p>
            <a:r>
              <a:rPr lang="en-US" dirty="0"/>
              <a:t>backend</a:t>
            </a:r>
          </a:p>
        </p:txBody>
      </p:sp>
      <p:pic>
        <p:nvPicPr>
          <p:cNvPr id="72" name="Picture Placeholder 71" descr="abacus icon">
            <a:extLst>
              <a:ext uri="{FF2B5EF4-FFF2-40B4-BE49-F238E27FC236}">
                <a16:creationId xmlns:a16="http://schemas.microsoft.com/office/drawing/2014/main" id="{FD5AE93E-9743-FD3B-C935-638BF9D159CC}"/>
              </a:ext>
            </a:extLst>
          </p:cNvPr>
          <p:cNvPicPr>
            <a:picLocks noGrp="1" noChangeAspect="1"/>
          </p:cNvPicPr>
          <p:nvPr>
            <p:ph type="pic" sz="quarter" idx="23"/>
          </p:nvPr>
        </p:nvPicPr>
        <p:blipFill rotWithShape="1">
          <a:blip r:embed="rId2"/>
          <a:srcRect/>
          <a:stretch/>
        </p:blipFill>
        <p:spPr/>
      </p:pic>
      <p:sp>
        <p:nvSpPr>
          <p:cNvPr id="6" name="Text Placeholder 5">
            <a:extLst>
              <a:ext uri="{FF2B5EF4-FFF2-40B4-BE49-F238E27FC236}">
                <a16:creationId xmlns:a16="http://schemas.microsoft.com/office/drawing/2014/main" id="{5AD6749A-51D8-599C-7C31-9922CF228D32}"/>
              </a:ext>
            </a:extLst>
          </p:cNvPr>
          <p:cNvSpPr>
            <a:spLocks noGrp="1"/>
          </p:cNvSpPr>
          <p:nvPr>
            <p:ph type="body" sz="quarter" idx="18"/>
          </p:nvPr>
        </p:nvSpPr>
        <p:spPr/>
        <p:txBody>
          <a:bodyPr/>
          <a:lstStyle/>
          <a:p>
            <a:r>
              <a:rPr lang="en-US" dirty="0"/>
              <a:t>Integrate transaction data to a database</a:t>
            </a:r>
          </a:p>
          <a:p>
            <a:r>
              <a:rPr lang="en-US" dirty="0"/>
              <a:t>Credit card payment integration using STRIPE or PAYPAL</a:t>
            </a:r>
          </a:p>
        </p:txBody>
      </p:sp>
      <p:sp>
        <p:nvSpPr>
          <p:cNvPr id="3" name="Text Placeholder 2">
            <a:extLst>
              <a:ext uri="{FF2B5EF4-FFF2-40B4-BE49-F238E27FC236}">
                <a16:creationId xmlns:a16="http://schemas.microsoft.com/office/drawing/2014/main" id="{A8753AB0-02A6-E89E-7E23-593DBF52F4E8}"/>
              </a:ext>
            </a:extLst>
          </p:cNvPr>
          <p:cNvSpPr>
            <a:spLocks noGrp="1"/>
          </p:cNvSpPr>
          <p:nvPr>
            <p:ph type="body" sz="quarter" idx="15"/>
          </p:nvPr>
        </p:nvSpPr>
        <p:spPr/>
        <p:txBody>
          <a:bodyPr/>
          <a:lstStyle/>
          <a:p>
            <a:r>
              <a:rPr lang="en-US" dirty="0"/>
              <a:t>Product delivery monitoring</a:t>
            </a:r>
          </a:p>
        </p:txBody>
      </p:sp>
      <p:pic>
        <p:nvPicPr>
          <p:cNvPr id="76" name="Picture Placeholder 75" descr="increasing chart icon">
            <a:extLst>
              <a:ext uri="{FF2B5EF4-FFF2-40B4-BE49-F238E27FC236}">
                <a16:creationId xmlns:a16="http://schemas.microsoft.com/office/drawing/2014/main" id="{7541E72A-A0CB-A011-55A9-1126F707D889}"/>
              </a:ext>
            </a:extLst>
          </p:cNvPr>
          <p:cNvPicPr>
            <a:picLocks noGrp="1" noChangeAspect="1"/>
          </p:cNvPicPr>
          <p:nvPr>
            <p:ph type="pic" sz="quarter" idx="25"/>
          </p:nvPr>
        </p:nvPicPr>
        <p:blipFill rotWithShape="1">
          <a:blip r:embed="rId3"/>
          <a:srcRect/>
          <a:stretch/>
        </p:blipFill>
        <p:spPr/>
      </p:pic>
      <p:sp>
        <p:nvSpPr>
          <p:cNvPr id="7" name="Text Placeholder 6">
            <a:extLst>
              <a:ext uri="{FF2B5EF4-FFF2-40B4-BE49-F238E27FC236}">
                <a16:creationId xmlns:a16="http://schemas.microsoft.com/office/drawing/2014/main" id="{0BF56CE2-ADEB-1E22-50FB-9F2AB3786483}"/>
              </a:ext>
            </a:extLst>
          </p:cNvPr>
          <p:cNvSpPr>
            <a:spLocks noGrp="1"/>
          </p:cNvSpPr>
          <p:nvPr>
            <p:ph type="body" sz="quarter" idx="21"/>
          </p:nvPr>
        </p:nvSpPr>
        <p:spPr>
          <a:xfrm>
            <a:off x="4722876" y="4145280"/>
            <a:ext cx="2770632" cy="2011680"/>
          </a:xfrm>
        </p:spPr>
        <p:txBody>
          <a:bodyPr/>
          <a:lstStyle/>
          <a:p>
            <a:r>
              <a:rPr lang="en-US" dirty="0"/>
              <a:t>Log of product delivery status must be implemented </a:t>
            </a:r>
          </a:p>
          <a:p>
            <a:r>
              <a:rPr lang="en-US" dirty="0"/>
              <a:t>Dynamic updating of products by the seller</a:t>
            </a:r>
          </a:p>
          <a:p>
            <a:endParaRPr lang="en-US" dirty="0"/>
          </a:p>
        </p:txBody>
      </p:sp>
      <p:sp>
        <p:nvSpPr>
          <p:cNvPr id="4" name="Text Placeholder 3">
            <a:extLst>
              <a:ext uri="{FF2B5EF4-FFF2-40B4-BE49-F238E27FC236}">
                <a16:creationId xmlns:a16="http://schemas.microsoft.com/office/drawing/2014/main" id="{03745CA7-A767-9133-8871-800B16D5D722}"/>
              </a:ext>
            </a:extLst>
          </p:cNvPr>
          <p:cNvSpPr>
            <a:spLocks noGrp="1"/>
          </p:cNvSpPr>
          <p:nvPr>
            <p:ph type="body" sz="quarter" idx="17"/>
          </p:nvPr>
        </p:nvSpPr>
        <p:spPr/>
        <p:txBody>
          <a:bodyPr/>
          <a:lstStyle/>
          <a:p>
            <a:r>
              <a:rPr lang="en-US" altLang="zh-CN" dirty="0"/>
              <a:t>User registrar</a:t>
            </a:r>
            <a:endParaRPr lang="en-US" dirty="0"/>
          </a:p>
        </p:txBody>
      </p:sp>
      <p:pic>
        <p:nvPicPr>
          <p:cNvPr id="80" name="Picture Placeholder 79" descr="chain link icon">
            <a:extLst>
              <a:ext uri="{FF2B5EF4-FFF2-40B4-BE49-F238E27FC236}">
                <a16:creationId xmlns:a16="http://schemas.microsoft.com/office/drawing/2014/main" id="{FCC17566-BE36-5CE0-25C6-8AC132D1479D}"/>
              </a:ext>
            </a:extLst>
          </p:cNvPr>
          <p:cNvPicPr>
            <a:picLocks noGrp="1" noChangeAspect="1"/>
          </p:cNvPicPr>
          <p:nvPr>
            <p:ph type="pic" sz="quarter" idx="24"/>
          </p:nvPr>
        </p:nvPicPr>
        <p:blipFill rotWithShape="1">
          <a:blip r:embed="rId4" cstate="screen">
            <a:extLst>
              <a:ext uri="{28A0092B-C50C-407E-A947-70E740481C1C}">
                <a14:useLocalDpi xmlns:a14="http://schemas.microsoft.com/office/drawing/2010/main"/>
              </a:ext>
            </a:extLst>
          </a:blip>
          <a:srcRect/>
          <a:stretch/>
        </p:blipFill>
        <p:spPr/>
      </p:pic>
      <p:sp>
        <p:nvSpPr>
          <p:cNvPr id="8" name="Text Placeholder 7">
            <a:extLst>
              <a:ext uri="{FF2B5EF4-FFF2-40B4-BE49-F238E27FC236}">
                <a16:creationId xmlns:a16="http://schemas.microsoft.com/office/drawing/2014/main" id="{7063C991-877C-CD1D-A03D-547E04121FE0}"/>
              </a:ext>
            </a:extLst>
          </p:cNvPr>
          <p:cNvSpPr>
            <a:spLocks noGrp="1"/>
          </p:cNvSpPr>
          <p:nvPr>
            <p:ph type="body" sz="quarter" idx="22"/>
          </p:nvPr>
        </p:nvSpPr>
        <p:spPr/>
        <p:txBody>
          <a:bodyPr/>
          <a:lstStyle/>
          <a:p>
            <a:r>
              <a:rPr lang="en-US" dirty="0"/>
              <a:t>Implement dynamic user registration</a:t>
            </a:r>
          </a:p>
          <a:p>
            <a:endParaRPr lang="en-US" dirty="0"/>
          </a:p>
          <a:p>
            <a:endParaRPr lang="en-US" dirty="0"/>
          </a:p>
        </p:txBody>
      </p:sp>
    </p:spTree>
    <p:extLst>
      <p:ext uri="{BB962C8B-B14F-4D97-AF65-F5344CB8AC3E}">
        <p14:creationId xmlns:p14="http://schemas.microsoft.com/office/powerpoint/2010/main" val="2499044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FAFB-8E3E-322D-9A7D-05CE40777D63}"/>
              </a:ext>
            </a:extLst>
          </p:cNvPr>
          <p:cNvSpPr>
            <a:spLocks noGrp="1"/>
          </p:cNvSpPr>
          <p:nvPr>
            <p:ph type="title"/>
          </p:nvPr>
        </p:nvSpPr>
        <p:spPr>
          <a:xfrm>
            <a:off x="2707263" y="1509350"/>
            <a:ext cx="7013448" cy="3114466"/>
          </a:xfrm>
        </p:spPr>
        <p:txBody>
          <a:bodyPr/>
          <a:lstStyle/>
          <a:p>
            <a:r>
              <a:rPr lang="en-US" dirty="0"/>
              <a:t>Designing and implementing a simple static online shopping system in spite of yet limited time and lack of experience is </a:t>
            </a:r>
            <a:r>
              <a:rPr lang="en-US" sz="3600" i="1" u="sng" dirty="0">
                <a:effectLst>
                  <a:outerShdw blurRad="38100" dist="38100" dir="2700000" algn="tl">
                    <a:srgbClr val="000000">
                      <a:alpha val="43137"/>
                    </a:srgbClr>
                  </a:outerShdw>
                </a:effectLst>
              </a:rPr>
              <a:t>challenging</a:t>
            </a:r>
            <a:r>
              <a:rPr lang="en-US" dirty="0"/>
              <a:t> but doable and rewarding enough</a:t>
            </a:r>
          </a:p>
        </p:txBody>
      </p:sp>
      <p:sp>
        <p:nvSpPr>
          <p:cNvPr id="3" name="Text Placeholder 2">
            <a:extLst>
              <a:ext uri="{FF2B5EF4-FFF2-40B4-BE49-F238E27FC236}">
                <a16:creationId xmlns:a16="http://schemas.microsoft.com/office/drawing/2014/main" id="{54438D76-2239-013B-DBA5-998EA8B68F27}"/>
              </a:ext>
            </a:extLst>
          </p:cNvPr>
          <p:cNvSpPr>
            <a:spLocks noGrp="1"/>
          </p:cNvSpPr>
          <p:nvPr>
            <p:ph type="body" sz="quarter" idx="15"/>
          </p:nvPr>
        </p:nvSpPr>
        <p:spPr>
          <a:xfrm>
            <a:off x="1930023" y="1097870"/>
            <a:ext cx="768096" cy="1627632"/>
          </a:xfrm>
        </p:spPr>
        <p:txBody>
          <a:bodyPr/>
          <a:lstStyle/>
          <a:p>
            <a:endParaRPr lang="en-US"/>
          </a:p>
        </p:txBody>
      </p:sp>
      <p:sp>
        <p:nvSpPr>
          <p:cNvPr id="5" name="Text Placeholder 4">
            <a:extLst>
              <a:ext uri="{FF2B5EF4-FFF2-40B4-BE49-F238E27FC236}">
                <a16:creationId xmlns:a16="http://schemas.microsoft.com/office/drawing/2014/main" id="{7AC68705-67AD-DDC7-707A-34274B9D00EF}"/>
              </a:ext>
            </a:extLst>
          </p:cNvPr>
          <p:cNvSpPr>
            <a:spLocks noGrp="1"/>
          </p:cNvSpPr>
          <p:nvPr>
            <p:ph type="body" sz="quarter" idx="14"/>
          </p:nvPr>
        </p:nvSpPr>
        <p:spPr>
          <a:xfrm>
            <a:off x="4600857" y="4405048"/>
            <a:ext cx="768096" cy="1627632"/>
          </a:xfrm>
        </p:spPr>
        <p:txBody>
          <a:bodyPr/>
          <a:lstStyle/>
          <a:p>
            <a:endParaRPr lang="en-US" dirty="0"/>
          </a:p>
        </p:txBody>
      </p:sp>
      <p:sp>
        <p:nvSpPr>
          <p:cNvPr id="6" name="Slide Number Placeholder 5">
            <a:extLst>
              <a:ext uri="{FF2B5EF4-FFF2-40B4-BE49-F238E27FC236}">
                <a16:creationId xmlns:a16="http://schemas.microsoft.com/office/drawing/2014/main" id="{4EB60D94-3B6C-D367-550B-E05F6F3789B5}"/>
              </a:ext>
            </a:extLst>
          </p:cNvPr>
          <p:cNvSpPr>
            <a:spLocks noGrp="1"/>
          </p:cNvSpPr>
          <p:nvPr>
            <p:ph type="sldNum" sz="quarter" idx="12"/>
          </p:nvPr>
        </p:nvSpPr>
        <p:spPr/>
        <p:txBody>
          <a:bodyPr/>
          <a:lstStyle/>
          <a:p>
            <a:fld id="{48F63A3B-78C7-47BE-AE5E-E10140E04643}" type="slidenum">
              <a:rPr lang="en-US" smtClean="0"/>
              <a:t>22</a:t>
            </a:fld>
            <a:endParaRPr lang="en-US" dirty="0"/>
          </a:p>
        </p:txBody>
      </p:sp>
      <p:sp>
        <p:nvSpPr>
          <p:cNvPr id="7" name="Title 1">
            <a:extLst>
              <a:ext uri="{FF2B5EF4-FFF2-40B4-BE49-F238E27FC236}">
                <a16:creationId xmlns:a16="http://schemas.microsoft.com/office/drawing/2014/main" id="{4357479B-A614-2D08-221B-4DEB5FAED625}"/>
              </a:ext>
            </a:extLst>
          </p:cNvPr>
          <p:cNvSpPr txBox="1">
            <a:spLocks/>
          </p:cNvSpPr>
          <p:nvPr/>
        </p:nvSpPr>
        <p:spPr>
          <a:xfrm>
            <a:off x="2590800" y="210312"/>
            <a:ext cx="6400800" cy="768096"/>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300" b="1" kern="1200" cap="all" baseline="0">
                <a:solidFill>
                  <a:schemeClr val="accent6"/>
                </a:solidFill>
                <a:latin typeface="Arial" panose="020B0604020202020204" pitchFamily="34" charset="0"/>
                <a:ea typeface="+mj-ea"/>
                <a:cs typeface="Arial" panose="020B0604020202020204" pitchFamily="34" charset="0"/>
              </a:defRPr>
            </a:lvl1pPr>
          </a:lstStyle>
          <a:p>
            <a:r>
              <a:rPr lang="en-US" sz="4400" dirty="0">
                <a:latin typeface="Arial Black" panose="020B0604020202020204" pitchFamily="34" charset="0"/>
                <a:cs typeface="Arial Black" panose="020B0604020202020204" pitchFamily="34" charset="0"/>
              </a:rPr>
              <a:t>summary</a:t>
            </a:r>
          </a:p>
        </p:txBody>
      </p:sp>
    </p:spTree>
    <p:extLst>
      <p:ext uri="{BB962C8B-B14F-4D97-AF65-F5344CB8AC3E}">
        <p14:creationId xmlns:p14="http://schemas.microsoft.com/office/powerpoint/2010/main" val="2568584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B787DFD8-D262-D485-B1F2-817C5A0928C5}"/>
              </a:ext>
            </a:extLst>
          </p:cNvPr>
          <p:cNvSpPr>
            <a:spLocks noGrp="1"/>
          </p:cNvSpPr>
          <p:nvPr>
            <p:ph type="subTitle" idx="1"/>
          </p:nvPr>
        </p:nvSpPr>
        <p:spPr/>
        <p:txBody>
          <a:bodyPr/>
          <a:lstStyle/>
          <a:p>
            <a:r>
              <a:rPr lang="en-US" dirty="0"/>
              <a:t>Garry M. Cacho</a:t>
            </a:r>
          </a:p>
          <a:p>
            <a:r>
              <a:rPr lang="en-US" dirty="0"/>
              <a:t>gc120978levelup1@gmail.com</a:t>
            </a:r>
          </a:p>
          <a:p>
            <a:r>
              <a:rPr lang="en-US" dirty="0">
                <a:hlinkClick r:id="rId2"/>
              </a:rPr>
              <a:t>www.garrymcacho.com</a:t>
            </a:r>
            <a:endParaRPr lang="en-US" dirty="0"/>
          </a:p>
        </p:txBody>
      </p:sp>
    </p:spTree>
    <p:extLst>
      <p:ext uri="{BB962C8B-B14F-4D97-AF65-F5344CB8AC3E}">
        <p14:creationId xmlns:p14="http://schemas.microsoft.com/office/powerpoint/2010/main" val="1003962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64105D-8523-4B02-4501-D739E52C4E87}"/>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artisticLightScreen/>
                    </a14:imgEffect>
                  </a14:imgLayer>
                </a14:imgProps>
              </a:ext>
              <a:ext uri="{28A0092B-C50C-407E-A947-70E740481C1C}">
                <a14:useLocalDpi xmlns:a14="http://schemas.microsoft.com/office/drawing/2010/main"/>
              </a:ext>
            </a:extLst>
          </a:blip>
          <a:srcRect t="8353" r="4334"/>
          <a:stretch/>
        </p:blipFill>
        <p:spPr>
          <a:xfrm>
            <a:off x="-93877" y="294640"/>
            <a:ext cx="11663680" cy="593598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3517101" y="3044952"/>
            <a:ext cx="7530364" cy="768096"/>
          </a:xfrm>
        </p:spPr>
        <p:txBody>
          <a:bodyPr/>
          <a:lstStyle/>
          <a:p>
            <a:r>
              <a:rPr lang="en-US" dirty="0"/>
              <a:t>Brief Introduction</a:t>
            </a:r>
          </a:p>
        </p:txBody>
      </p:sp>
    </p:spTree>
    <p:extLst>
      <p:ext uri="{BB962C8B-B14F-4D97-AF65-F5344CB8AC3E}">
        <p14:creationId xmlns:p14="http://schemas.microsoft.com/office/powerpoint/2010/main" val="979622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oter Placeholder 13">
            <a:extLst>
              <a:ext uri="{FF2B5EF4-FFF2-40B4-BE49-F238E27FC236}">
                <a16:creationId xmlns:a16="http://schemas.microsoft.com/office/drawing/2014/main" id="{9F83EC1B-327A-9832-7994-AC1BCA6F5642}"/>
              </a:ext>
            </a:extLst>
          </p:cNvPr>
          <p:cNvSpPr>
            <a:spLocks noGrp="1"/>
          </p:cNvSpPr>
          <p:nvPr>
            <p:ph type="ftr" sz="quarter" idx="11"/>
          </p:nvPr>
        </p:nvSpPr>
        <p:spPr>
          <a:xfrm>
            <a:off x="3404367" y="429268"/>
            <a:ext cx="3200400" cy="274320"/>
          </a:xfrm>
        </p:spPr>
        <p:txBody>
          <a:bodyPr/>
          <a:lstStyle/>
          <a:p>
            <a:r>
              <a:rPr lang="en-US" dirty="0" err="1"/>
              <a:t>myStore</a:t>
            </a:r>
            <a:r>
              <a:rPr lang="en-US" dirty="0"/>
              <a:t> Web Application Mini Project 1</a:t>
            </a:r>
          </a:p>
        </p:txBody>
      </p:sp>
      <p:sp>
        <p:nvSpPr>
          <p:cNvPr id="18" name="Slide Number Placeholder 14">
            <a:extLst>
              <a:ext uri="{FF2B5EF4-FFF2-40B4-BE49-F238E27FC236}">
                <a16:creationId xmlns:a16="http://schemas.microsoft.com/office/drawing/2014/main" id="{C2F45994-4386-BE5E-FE46-EE50C0DE012E}"/>
              </a:ext>
            </a:extLst>
          </p:cNvPr>
          <p:cNvSpPr>
            <a:spLocks noGrp="1"/>
          </p:cNvSpPr>
          <p:nvPr>
            <p:ph type="sldNum" sz="quarter" idx="12"/>
          </p:nvPr>
        </p:nvSpPr>
        <p:spPr>
          <a:xfrm>
            <a:off x="10945368" y="457200"/>
            <a:ext cx="987552" cy="274320"/>
          </a:xfrm>
        </p:spPr>
        <p:txBody>
          <a:bodyPr/>
          <a:lstStyle/>
          <a:p>
            <a:fld id="{48F63A3B-78C7-47BE-AE5E-E10140E04643}" type="slidenum">
              <a:rPr lang="en-US" smtClean="0"/>
              <a:t>4</a:t>
            </a:fld>
            <a:endParaRPr lang="en-US" dirty="0"/>
          </a:p>
        </p:txBody>
      </p:sp>
      <p:grpSp>
        <p:nvGrpSpPr>
          <p:cNvPr id="19" name="Group 18">
            <a:extLst>
              <a:ext uri="{FF2B5EF4-FFF2-40B4-BE49-F238E27FC236}">
                <a16:creationId xmlns:a16="http://schemas.microsoft.com/office/drawing/2014/main" id="{4644CDE3-7414-9392-8B90-3FE64A86FA52}"/>
              </a:ext>
            </a:extLst>
          </p:cNvPr>
          <p:cNvGrpSpPr/>
          <p:nvPr/>
        </p:nvGrpSpPr>
        <p:grpSpPr>
          <a:xfrm>
            <a:off x="815522" y="2170859"/>
            <a:ext cx="3261408" cy="3718663"/>
            <a:chOff x="181588" y="1573686"/>
            <a:chExt cx="4042940" cy="3076117"/>
          </a:xfrm>
        </p:grpSpPr>
        <p:sp>
          <p:nvSpPr>
            <p:cNvPr id="20" name="Rectangle 19">
              <a:extLst>
                <a:ext uri="{FF2B5EF4-FFF2-40B4-BE49-F238E27FC236}">
                  <a16:creationId xmlns:a16="http://schemas.microsoft.com/office/drawing/2014/main" id="{8698A165-4C46-1B26-9603-0A6D44C46E34}"/>
                </a:ext>
              </a:extLst>
            </p:cNvPr>
            <p:cNvSpPr/>
            <p:nvPr/>
          </p:nvSpPr>
          <p:spPr>
            <a:xfrm>
              <a:off x="181588" y="1573686"/>
              <a:ext cx="4042940" cy="3076117"/>
            </a:xfrm>
            <a:prstGeom prst="rect">
              <a:avLst/>
            </a:prstGeom>
            <a:solidFill>
              <a:srgbClr val="202C8F"/>
            </a:solidFill>
            <a:ln>
              <a:noFill/>
            </a:ln>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pic>
          <p:nvPicPr>
            <p:cNvPr id="21" name="Picture 20">
              <a:extLst>
                <a:ext uri="{FF2B5EF4-FFF2-40B4-BE49-F238E27FC236}">
                  <a16:creationId xmlns:a16="http://schemas.microsoft.com/office/drawing/2014/main" id="{07A4EFC7-9F1F-4F2F-9D29-0C6CD1B65CE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81588" y="1573686"/>
              <a:ext cx="4042940" cy="2059287"/>
            </a:xfrm>
            <a:prstGeom prst="rect">
              <a:avLst/>
            </a:prstGeom>
          </p:spPr>
        </p:pic>
        <p:sp>
          <p:nvSpPr>
            <p:cNvPr id="22" name="TextBox 21">
              <a:extLst>
                <a:ext uri="{FF2B5EF4-FFF2-40B4-BE49-F238E27FC236}">
                  <a16:creationId xmlns:a16="http://schemas.microsoft.com/office/drawing/2014/main" id="{210398F3-07F5-7882-AB31-DD90A73DBD9C}"/>
                </a:ext>
              </a:extLst>
            </p:cNvPr>
            <p:cNvSpPr txBox="1"/>
            <p:nvPr/>
          </p:nvSpPr>
          <p:spPr>
            <a:xfrm>
              <a:off x="251927" y="3779107"/>
              <a:ext cx="3816220" cy="646331"/>
            </a:xfrm>
            <a:prstGeom prst="rect">
              <a:avLst/>
            </a:prstGeom>
            <a:noFill/>
          </p:spPr>
          <p:txBody>
            <a:bodyPr wrap="square" rtlCol="0">
              <a:spAutoFit/>
            </a:bodyPr>
            <a:lstStyle/>
            <a:p>
              <a:r>
                <a:rPr lang="en-US" b="0" i="0" dirty="0">
                  <a:solidFill>
                    <a:srgbClr val="D1D5DB"/>
                  </a:solidFill>
                  <a:effectLst/>
                  <a:latin typeface="Söhne"/>
                </a:rPr>
                <a:t>Modern and user-friendly online store web app</a:t>
              </a:r>
              <a:endParaRPr lang="en-US" dirty="0"/>
            </a:p>
          </p:txBody>
        </p:sp>
      </p:grpSp>
      <p:grpSp>
        <p:nvGrpSpPr>
          <p:cNvPr id="23" name="Group 22">
            <a:extLst>
              <a:ext uri="{FF2B5EF4-FFF2-40B4-BE49-F238E27FC236}">
                <a16:creationId xmlns:a16="http://schemas.microsoft.com/office/drawing/2014/main" id="{490C1141-1C1E-4F6B-4326-69571F722DFD}"/>
              </a:ext>
            </a:extLst>
          </p:cNvPr>
          <p:cNvGrpSpPr/>
          <p:nvPr/>
        </p:nvGrpSpPr>
        <p:grpSpPr>
          <a:xfrm>
            <a:off x="4449253" y="2145662"/>
            <a:ext cx="3272045" cy="3743860"/>
            <a:chOff x="4183225" y="1524955"/>
            <a:chExt cx="3272045" cy="2525946"/>
          </a:xfrm>
        </p:grpSpPr>
        <p:sp>
          <p:nvSpPr>
            <p:cNvPr id="24" name="Rectangle 23">
              <a:extLst>
                <a:ext uri="{FF2B5EF4-FFF2-40B4-BE49-F238E27FC236}">
                  <a16:creationId xmlns:a16="http://schemas.microsoft.com/office/drawing/2014/main" id="{DD05683B-2F22-D6B5-9A1C-02A98B1380E7}"/>
                </a:ext>
              </a:extLst>
            </p:cNvPr>
            <p:cNvSpPr/>
            <p:nvPr/>
          </p:nvSpPr>
          <p:spPr>
            <a:xfrm>
              <a:off x="4183225" y="1534621"/>
              <a:ext cx="3261408" cy="2516280"/>
            </a:xfrm>
            <a:prstGeom prst="rect">
              <a:avLst/>
            </a:prstGeom>
            <a:solidFill>
              <a:schemeClr val="bg1">
                <a:lumMod val="25000"/>
              </a:schemeClr>
            </a:solidFill>
            <a:ln>
              <a:noFill/>
            </a:ln>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TextBox 24">
              <a:extLst>
                <a:ext uri="{FF2B5EF4-FFF2-40B4-BE49-F238E27FC236}">
                  <a16:creationId xmlns:a16="http://schemas.microsoft.com/office/drawing/2014/main" id="{5854C638-BAC7-29E3-9FB2-D286FF9E63E8}"/>
                </a:ext>
              </a:extLst>
            </p:cNvPr>
            <p:cNvSpPr txBox="1"/>
            <p:nvPr/>
          </p:nvSpPr>
          <p:spPr>
            <a:xfrm>
              <a:off x="4239967" y="3338667"/>
              <a:ext cx="3078515" cy="646331"/>
            </a:xfrm>
            <a:prstGeom prst="rect">
              <a:avLst/>
            </a:prstGeom>
            <a:noFill/>
          </p:spPr>
          <p:txBody>
            <a:bodyPr wrap="square" rtlCol="0">
              <a:spAutoFit/>
            </a:bodyPr>
            <a:lstStyle/>
            <a:p>
              <a:r>
                <a:rPr lang="en-US" b="0" i="0" dirty="0">
                  <a:solidFill>
                    <a:srgbClr val="D1D5DB"/>
                  </a:solidFill>
                  <a:effectLst/>
                  <a:latin typeface="Söhne"/>
                </a:rPr>
                <a:t>Mobile responsive design, accessible from any device.</a:t>
              </a:r>
              <a:endParaRPr lang="en-US" dirty="0"/>
            </a:p>
          </p:txBody>
        </p:sp>
        <p:pic>
          <p:nvPicPr>
            <p:cNvPr id="26" name="Picture 25">
              <a:extLst>
                <a:ext uri="{FF2B5EF4-FFF2-40B4-BE49-F238E27FC236}">
                  <a16:creationId xmlns:a16="http://schemas.microsoft.com/office/drawing/2014/main" id="{8C62521A-42B5-F094-49CD-1988434E215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193863" y="1524955"/>
              <a:ext cx="3261407" cy="1684508"/>
            </a:xfrm>
            <a:prstGeom prst="rect">
              <a:avLst/>
            </a:prstGeom>
          </p:spPr>
        </p:pic>
      </p:grpSp>
      <p:grpSp>
        <p:nvGrpSpPr>
          <p:cNvPr id="27" name="Group 26">
            <a:extLst>
              <a:ext uri="{FF2B5EF4-FFF2-40B4-BE49-F238E27FC236}">
                <a16:creationId xmlns:a16="http://schemas.microsoft.com/office/drawing/2014/main" id="{549EC214-CA99-F2D2-CE77-187FED555D21}"/>
              </a:ext>
            </a:extLst>
          </p:cNvPr>
          <p:cNvGrpSpPr/>
          <p:nvPr/>
        </p:nvGrpSpPr>
        <p:grpSpPr>
          <a:xfrm>
            <a:off x="8082984" y="2145662"/>
            <a:ext cx="3272045" cy="3743860"/>
            <a:chOff x="7597033" y="1426203"/>
            <a:chExt cx="3272045" cy="2516280"/>
          </a:xfrm>
        </p:grpSpPr>
        <p:sp>
          <p:nvSpPr>
            <p:cNvPr id="28" name="Rectangle 27">
              <a:extLst>
                <a:ext uri="{FF2B5EF4-FFF2-40B4-BE49-F238E27FC236}">
                  <a16:creationId xmlns:a16="http://schemas.microsoft.com/office/drawing/2014/main" id="{1A6E59D1-534A-A0EB-6F1F-E1AC41E9A276}"/>
                </a:ext>
              </a:extLst>
            </p:cNvPr>
            <p:cNvSpPr/>
            <p:nvPr/>
          </p:nvSpPr>
          <p:spPr>
            <a:xfrm>
              <a:off x="7597033" y="1426203"/>
              <a:ext cx="3261408" cy="2516280"/>
            </a:xfrm>
            <a:prstGeom prst="rect">
              <a:avLst/>
            </a:prstGeom>
            <a:solidFill>
              <a:schemeClr val="accent4">
                <a:lumMod val="50000"/>
              </a:schemeClr>
            </a:solidFill>
            <a:ln>
              <a:noFill/>
            </a:ln>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9" name="TextBox 28">
              <a:extLst>
                <a:ext uri="{FF2B5EF4-FFF2-40B4-BE49-F238E27FC236}">
                  <a16:creationId xmlns:a16="http://schemas.microsoft.com/office/drawing/2014/main" id="{6FE21B76-6460-DFC3-93FA-AE666D40CFF4}"/>
                </a:ext>
              </a:extLst>
            </p:cNvPr>
            <p:cNvSpPr txBox="1"/>
            <p:nvPr/>
          </p:nvSpPr>
          <p:spPr>
            <a:xfrm>
              <a:off x="7607670" y="3228584"/>
              <a:ext cx="3078515" cy="646331"/>
            </a:xfrm>
            <a:prstGeom prst="rect">
              <a:avLst/>
            </a:prstGeom>
            <a:noFill/>
          </p:spPr>
          <p:txBody>
            <a:bodyPr wrap="square" rtlCol="0">
              <a:spAutoFit/>
            </a:bodyPr>
            <a:lstStyle/>
            <a:p>
              <a:r>
                <a:rPr lang="en-US" b="0" i="0" dirty="0">
                  <a:solidFill>
                    <a:srgbClr val="D1D5DB"/>
                  </a:solidFill>
                  <a:effectLst/>
                  <a:latin typeface="Söhne"/>
                </a:rPr>
                <a:t>Advanced product item search and filtering function</a:t>
              </a:r>
              <a:endParaRPr lang="en-US" dirty="0"/>
            </a:p>
          </p:txBody>
        </p:sp>
        <p:pic>
          <p:nvPicPr>
            <p:cNvPr id="30" name="Picture 29">
              <a:extLst>
                <a:ext uri="{FF2B5EF4-FFF2-40B4-BE49-F238E27FC236}">
                  <a16:creationId xmlns:a16="http://schemas.microsoft.com/office/drawing/2014/main" id="{D9B1E984-7666-9044-F1D8-E9C2D953D5E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607670" y="1441159"/>
              <a:ext cx="3261408" cy="1669260"/>
            </a:xfrm>
            <a:prstGeom prst="rect">
              <a:avLst/>
            </a:prstGeom>
          </p:spPr>
        </p:pic>
      </p:grpSp>
    </p:spTree>
    <p:extLst>
      <p:ext uri="{BB962C8B-B14F-4D97-AF65-F5344CB8AC3E}">
        <p14:creationId xmlns:p14="http://schemas.microsoft.com/office/powerpoint/2010/main" val="1684230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ooter Placeholder 13">
            <a:extLst>
              <a:ext uri="{FF2B5EF4-FFF2-40B4-BE49-F238E27FC236}">
                <a16:creationId xmlns:a16="http://schemas.microsoft.com/office/drawing/2014/main" id="{91D2FA64-A6FE-0E45-5706-688433533B67}"/>
              </a:ext>
            </a:extLst>
          </p:cNvPr>
          <p:cNvSpPr>
            <a:spLocks noGrp="1"/>
          </p:cNvSpPr>
          <p:nvPr>
            <p:ph type="ftr" sz="quarter" idx="11"/>
          </p:nvPr>
        </p:nvSpPr>
        <p:spPr>
          <a:xfrm>
            <a:off x="3404367" y="429268"/>
            <a:ext cx="3200400" cy="274320"/>
          </a:xfrm>
        </p:spPr>
        <p:txBody>
          <a:bodyPr/>
          <a:lstStyle/>
          <a:p>
            <a:r>
              <a:rPr lang="en-US" dirty="0" err="1"/>
              <a:t>myStore</a:t>
            </a:r>
            <a:r>
              <a:rPr lang="en-US" dirty="0"/>
              <a:t> Web Application Mini Project 1</a:t>
            </a:r>
          </a:p>
        </p:txBody>
      </p:sp>
      <p:sp>
        <p:nvSpPr>
          <p:cNvPr id="30" name="Slide Number Placeholder 14">
            <a:extLst>
              <a:ext uri="{FF2B5EF4-FFF2-40B4-BE49-F238E27FC236}">
                <a16:creationId xmlns:a16="http://schemas.microsoft.com/office/drawing/2014/main" id="{4C905EF3-3D30-7BFC-65BC-44D34102E158}"/>
              </a:ext>
            </a:extLst>
          </p:cNvPr>
          <p:cNvSpPr>
            <a:spLocks noGrp="1"/>
          </p:cNvSpPr>
          <p:nvPr>
            <p:ph type="sldNum" sz="quarter" idx="12"/>
          </p:nvPr>
        </p:nvSpPr>
        <p:spPr>
          <a:xfrm>
            <a:off x="10945368" y="457200"/>
            <a:ext cx="987552" cy="274320"/>
          </a:xfrm>
        </p:spPr>
        <p:txBody>
          <a:bodyPr/>
          <a:lstStyle/>
          <a:p>
            <a:fld id="{48F63A3B-78C7-47BE-AE5E-E10140E04643}" type="slidenum">
              <a:rPr lang="en-US" smtClean="0"/>
              <a:t>5</a:t>
            </a:fld>
            <a:endParaRPr lang="en-US" dirty="0"/>
          </a:p>
        </p:txBody>
      </p:sp>
      <p:grpSp>
        <p:nvGrpSpPr>
          <p:cNvPr id="31" name="Group 30">
            <a:extLst>
              <a:ext uri="{FF2B5EF4-FFF2-40B4-BE49-F238E27FC236}">
                <a16:creationId xmlns:a16="http://schemas.microsoft.com/office/drawing/2014/main" id="{B9D6A274-6093-0785-DA74-54F87648D513}"/>
              </a:ext>
            </a:extLst>
          </p:cNvPr>
          <p:cNvGrpSpPr/>
          <p:nvPr/>
        </p:nvGrpSpPr>
        <p:grpSpPr>
          <a:xfrm>
            <a:off x="798108" y="2134458"/>
            <a:ext cx="3261408" cy="3755063"/>
            <a:chOff x="769417" y="4173657"/>
            <a:chExt cx="3261408" cy="2516280"/>
          </a:xfrm>
        </p:grpSpPr>
        <p:sp>
          <p:nvSpPr>
            <p:cNvPr id="32" name="Rectangle 31">
              <a:extLst>
                <a:ext uri="{FF2B5EF4-FFF2-40B4-BE49-F238E27FC236}">
                  <a16:creationId xmlns:a16="http://schemas.microsoft.com/office/drawing/2014/main" id="{7B8E39DF-699C-7117-13EE-4FA2AE40AD7C}"/>
                </a:ext>
              </a:extLst>
            </p:cNvPr>
            <p:cNvSpPr/>
            <p:nvPr/>
          </p:nvSpPr>
          <p:spPr>
            <a:xfrm>
              <a:off x="769417" y="4173657"/>
              <a:ext cx="3261408" cy="2516280"/>
            </a:xfrm>
            <a:prstGeom prst="rect">
              <a:avLst/>
            </a:prstGeom>
            <a:solidFill>
              <a:schemeClr val="bg2">
                <a:lumMod val="10000"/>
              </a:schemeClr>
            </a:solidFill>
            <a:ln>
              <a:noFill/>
            </a:ln>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3" name="TextBox 32">
              <a:extLst>
                <a:ext uri="{FF2B5EF4-FFF2-40B4-BE49-F238E27FC236}">
                  <a16:creationId xmlns:a16="http://schemas.microsoft.com/office/drawing/2014/main" id="{F19BB97D-AD75-6FC2-04AC-09770D03D93C}"/>
                </a:ext>
              </a:extLst>
            </p:cNvPr>
            <p:cNvSpPr txBox="1"/>
            <p:nvPr/>
          </p:nvSpPr>
          <p:spPr>
            <a:xfrm>
              <a:off x="826159" y="5977703"/>
              <a:ext cx="3204666" cy="646331"/>
            </a:xfrm>
            <a:prstGeom prst="rect">
              <a:avLst/>
            </a:prstGeom>
            <a:noFill/>
          </p:spPr>
          <p:txBody>
            <a:bodyPr wrap="square" rtlCol="0">
              <a:spAutoFit/>
            </a:bodyPr>
            <a:lstStyle/>
            <a:p>
              <a:r>
                <a:rPr lang="en-US" dirty="0">
                  <a:solidFill>
                    <a:srgbClr val="D1D5DB"/>
                  </a:solidFill>
                  <a:latin typeface="Söhne"/>
                </a:rPr>
                <a:t>The web app has sign up, login, logout and user info features</a:t>
              </a:r>
              <a:endParaRPr lang="en-US" dirty="0"/>
            </a:p>
          </p:txBody>
        </p:sp>
        <p:pic>
          <p:nvPicPr>
            <p:cNvPr id="34" name="Picture 33">
              <a:extLst>
                <a:ext uri="{FF2B5EF4-FFF2-40B4-BE49-F238E27FC236}">
                  <a16:creationId xmlns:a16="http://schemas.microsoft.com/office/drawing/2014/main" id="{3A79C13D-FCDB-2EE4-2A19-05794CEEED5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97788" y="4173657"/>
              <a:ext cx="3204666" cy="1627099"/>
            </a:xfrm>
            <a:prstGeom prst="rect">
              <a:avLst/>
            </a:prstGeom>
          </p:spPr>
        </p:pic>
      </p:grpSp>
      <p:grpSp>
        <p:nvGrpSpPr>
          <p:cNvPr id="35" name="Group 34">
            <a:extLst>
              <a:ext uri="{FF2B5EF4-FFF2-40B4-BE49-F238E27FC236}">
                <a16:creationId xmlns:a16="http://schemas.microsoft.com/office/drawing/2014/main" id="{87663142-5390-D840-356C-3D441E01C784}"/>
              </a:ext>
            </a:extLst>
          </p:cNvPr>
          <p:cNvGrpSpPr/>
          <p:nvPr/>
        </p:nvGrpSpPr>
        <p:grpSpPr>
          <a:xfrm>
            <a:off x="4413262" y="2134458"/>
            <a:ext cx="3261408" cy="3755063"/>
            <a:chOff x="4386177" y="4157316"/>
            <a:chExt cx="3261408" cy="2516280"/>
          </a:xfrm>
        </p:grpSpPr>
        <p:sp>
          <p:nvSpPr>
            <p:cNvPr id="36" name="Rectangle 35">
              <a:extLst>
                <a:ext uri="{FF2B5EF4-FFF2-40B4-BE49-F238E27FC236}">
                  <a16:creationId xmlns:a16="http://schemas.microsoft.com/office/drawing/2014/main" id="{996AA41E-E657-5CB3-726F-0F45FE0F097E}"/>
                </a:ext>
              </a:extLst>
            </p:cNvPr>
            <p:cNvSpPr/>
            <p:nvPr/>
          </p:nvSpPr>
          <p:spPr>
            <a:xfrm>
              <a:off x="4386177" y="4157316"/>
              <a:ext cx="3261408" cy="2516280"/>
            </a:xfrm>
            <a:prstGeom prst="rect">
              <a:avLst/>
            </a:prstGeom>
            <a:solidFill>
              <a:srgbClr val="0070C0"/>
            </a:solidFill>
            <a:ln>
              <a:noFill/>
            </a:ln>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7" name="TextBox 36">
              <a:extLst>
                <a:ext uri="{FF2B5EF4-FFF2-40B4-BE49-F238E27FC236}">
                  <a16:creationId xmlns:a16="http://schemas.microsoft.com/office/drawing/2014/main" id="{F259AA13-82F6-14AA-4E5C-B0D3DAF818D8}"/>
                </a:ext>
              </a:extLst>
            </p:cNvPr>
            <p:cNvSpPr txBox="1"/>
            <p:nvPr/>
          </p:nvSpPr>
          <p:spPr>
            <a:xfrm>
              <a:off x="4442919" y="5993235"/>
              <a:ext cx="3204666" cy="646331"/>
            </a:xfrm>
            <a:prstGeom prst="rect">
              <a:avLst/>
            </a:prstGeom>
            <a:noFill/>
          </p:spPr>
          <p:txBody>
            <a:bodyPr wrap="square" rtlCol="0">
              <a:spAutoFit/>
            </a:bodyPr>
            <a:lstStyle/>
            <a:p>
              <a:r>
                <a:rPr lang="en-US" dirty="0">
                  <a:solidFill>
                    <a:srgbClr val="D1D5DB"/>
                  </a:solidFill>
                  <a:latin typeface="Söhne"/>
                </a:rPr>
                <a:t>Simple product categorization to make the app less cluttery</a:t>
              </a:r>
              <a:endParaRPr lang="en-US" dirty="0"/>
            </a:p>
          </p:txBody>
        </p:sp>
        <p:pic>
          <p:nvPicPr>
            <p:cNvPr id="38" name="Picture 37">
              <a:extLst>
                <a:ext uri="{FF2B5EF4-FFF2-40B4-BE49-F238E27FC236}">
                  <a16:creationId xmlns:a16="http://schemas.microsoft.com/office/drawing/2014/main" id="{76C5A363-589B-F55C-FEB3-99930080C13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386177" y="4161671"/>
              <a:ext cx="3261408" cy="1704446"/>
            </a:xfrm>
            <a:prstGeom prst="rect">
              <a:avLst/>
            </a:prstGeom>
          </p:spPr>
        </p:pic>
      </p:grpSp>
      <p:grpSp>
        <p:nvGrpSpPr>
          <p:cNvPr id="39" name="Group 38">
            <a:extLst>
              <a:ext uri="{FF2B5EF4-FFF2-40B4-BE49-F238E27FC236}">
                <a16:creationId xmlns:a16="http://schemas.microsoft.com/office/drawing/2014/main" id="{6B7ED50E-E924-23DD-0CFA-BA5527FA38FD}"/>
              </a:ext>
            </a:extLst>
          </p:cNvPr>
          <p:cNvGrpSpPr/>
          <p:nvPr/>
        </p:nvGrpSpPr>
        <p:grpSpPr>
          <a:xfrm>
            <a:off x="8085159" y="2129378"/>
            <a:ext cx="3261408" cy="3760143"/>
            <a:chOff x="8045831" y="4168577"/>
            <a:chExt cx="3261408" cy="2521360"/>
          </a:xfrm>
        </p:grpSpPr>
        <p:sp>
          <p:nvSpPr>
            <p:cNvPr id="40" name="Rectangle 39">
              <a:extLst>
                <a:ext uri="{FF2B5EF4-FFF2-40B4-BE49-F238E27FC236}">
                  <a16:creationId xmlns:a16="http://schemas.microsoft.com/office/drawing/2014/main" id="{6CC9F05B-78CF-0D6B-AB42-554AFA4252A2}"/>
                </a:ext>
              </a:extLst>
            </p:cNvPr>
            <p:cNvSpPr/>
            <p:nvPr/>
          </p:nvSpPr>
          <p:spPr>
            <a:xfrm>
              <a:off x="8045831" y="4173657"/>
              <a:ext cx="3261408" cy="2516280"/>
            </a:xfrm>
            <a:prstGeom prst="rect">
              <a:avLst/>
            </a:prstGeom>
            <a:solidFill>
              <a:schemeClr val="accent1">
                <a:lumMod val="50000"/>
              </a:schemeClr>
            </a:solidFill>
            <a:ln>
              <a:noFill/>
            </a:ln>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1" name="TextBox 40">
              <a:extLst>
                <a:ext uri="{FF2B5EF4-FFF2-40B4-BE49-F238E27FC236}">
                  <a16:creationId xmlns:a16="http://schemas.microsoft.com/office/drawing/2014/main" id="{EC7B4E59-DB25-C7D0-BFF9-0D8BED09D526}"/>
                </a:ext>
              </a:extLst>
            </p:cNvPr>
            <p:cNvSpPr txBox="1"/>
            <p:nvPr/>
          </p:nvSpPr>
          <p:spPr>
            <a:xfrm>
              <a:off x="8102573" y="5977703"/>
              <a:ext cx="3204666" cy="646331"/>
            </a:xfrm>
            <a:prstGeom prst="rect">
              <a:avLst/>
            </a:prstGeom>
            <a:noFill/>
          </p:spPr>
          <p:txBody>
            <a:bodyPr wrap="square" rtlCol="0">
              <a:spAutoFit/>
            </a:bodyPr>
            <a:lstStyle/>
            <a:p>
              <a:r>
                <a:rPr lang="en-US" dirty="0">
                  <a:solidFill>
                    <a:srgbClr val="D1D5DB"/>
                  </a:solidFill>
                  <a:latin typeface="Söhne"/>
                </a:rPr>
                <a:t>Clear representation of shopping cart and checkout</a:t>
              </a:r>
              <a:endParaRPr lang="en-US" dirty="0"/>
            </a:p>
          </p:txBody>
        </p:sp>
        <p:pic>
          <p:nvPicPr>
            <p:cNvPr id="42" name="Picture 41">
              <a:extLst>
                <a:ext uri="{FF2B5EF4-FFF2-40B4-BE49-F238E27FC236}">
                  <a16:creationId xmlns:a16="http://schemas.microsoft.com/office/drawing/2014/main" id="{EE0D5978-01E9-1CFA-7323-A6529256397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054783" y="4168577"/>
              <a:ext cx="3252456" cy="1704446"/>
            </a:xfrm>
            <a:prstGeom prst="rect">
              <a:avLst/>
            </a:prstGeom>
          </p:spPr>
        </p:pic>
      </p:grpSp>
    </p:spTree>
    <p:extLst>
      <p:ext uri="{BB962C8B-B14F-4D97-AF65-F5344CB8AC3E}">
        <p14:creationId xmlns:p14="http://schemas.microsoft.com/office/powerpoint/2010/main" val="3878221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6C03748-EB59-5B04-DB4E-3E5F6A9BFE58}"/>
              </a:ext>
            </a:extLst>
          </p:cNvPr>
          <p:cNvSpPr>
            <a:spLocks noGrp="1"/>
          </p:cNvSpPr>
          <p:nvPr>
            <p:ph type="sldNum" sz="quarter" idx="12"/>
          </p:nvPr>
        </p:nvSpPr>
        <p:spPr/>
        <p:txBody>
          <a:bodyPr/>
          <a:lstStyle/>
          <a:p>
            <a:fld id="{48F63A3B-78C7-47BE-AE5E-E10140E04643}" type="slidenum">
              <a:rPr lang="en-US" smtClean="0"/>
              <a:t>6</a:t>
            </a:fld>
            <a:endParaRPr lang="en-US" dirty="0"/>
          </a:p>
        </p:txBody>
      </p:sp>
      <p:sp>
        <p:nvSpPr>
          <p:cNvPr id="6" name="Title 1">
            <a:extLst>
              <a:ext uri="{FF2B5EF4-FFF2-40B4-BE49-F238E27FC236}">
                <a16:creationId xmlns:a16="http://schemas.microsoft.com/office/drawing/2014/main" id="{ED38A9CF-686A-7CB4-66B5-5CA08C7D186A}"/>
              </a:ext>
            </a:extLst>
          </p:cNvPr>
          <p:cNvSpPr>
            <a:spLocks noGrp="1"/>
          </p:cNvSpPr>
          <p:nvPr>
            <p:ph type="title"/>
          </p:nvPr>
        </p:nvSpPr>
        <p:spPr>
          <a:xfrm>
            <a:off x="3404367" y="703589"/>
            <a:ext cx="7530364" cy="768096"/>
          </a:xfrm>
        </p:spPr>
        <p:txBody>
          <a:bodyPr/>
          <a:lstStyle/>
          <a:p>
            <a:r>
              <a:rPr lang="en-US" dirty="0"/>
              <a:t>Objectives of the project</a:t>
            </a:r>
          </a:p>
        </p:txBody>
      </p:sp>
      <p:sp>
        <p:nvSpPr>
          <p:cNvPr id="7" name="Footer Placeholder 13">
            <a:extLst>
              <a:ext uri="{FF2B5EF4-FFF2-40B4-BE49-F238E27FC236}">
                <a16:creationId xmlns:a16="http://schemas.microsoft.com/office/drawing/2014/main" id="{9C8ECA3B-C951-4A29-14E3-5D1B662F6AA3}"/>
              </a:ext>
            </a:extLst>
          </p:cNvPr>
          <p:cNvSpPr>
            <a:spLocks noGrp="1"/>
          </p:cNvSpPr>
          <p:nvPr>
            <p:ph type="ftr" sz="quarter" idx="11"/>
          </p:nvPr>
        </p:nvSpPr>
        <p:spPr>
          <a:xfrm>
            <a:off x="3404367" y="429268"/>
            <a:ext cx="3200400" cy="274320"/>
          </a:xfrm>
        </p:spPr>
        <p:txBody>
          <a:bodyPr/>
          <a:lstStyle/>
          <a:p>
            <a:r>
              <a:rPr lang="en-US" dirty="0" err="1"/>
              <a:t>myStore</a:t>
            </a:r>
            <a:r>
              <a:rPr lang="en-US" dirty="0"/>
              <a:t> Web Application Mini Project 1</a:t>
            </a:r>
          </a:p>
        </p:txBody>
      </p:sp>
      <p:grpSp>
        <p:nvGrpSpPr>
          <p:cNvPr id="18" name="Group 17">
            <a:extLst>
              <a:ext uri="{FF2B5EF4-FFF2-40B4-BE49-F238E27FC236}">
                <a16:creationId xmlns:a16="http://schemas.microsoft.com/office/drawing/2014/main" id="{13FB1406-9285-5D33-E872-1F14822663C8}"/>
              </a:ext>
            </a:extLst>
          </p:cNvPr>
          <p:cNvGrpSpPr/>
          <p:nvPr/>
        </p:nvGrpSpPr>
        <p:grpSpPr>
          <a:xfrm>
            <a:off x="6006705" y="2399715"/>
            <a:ext cx="4424919" cy="3534553"/>
            <a:chOff x="6006705" y="2399715"/>
            <a:chExt cx="4424919" cy="3534553"/>
          </a:xfrm>
        </p:grpSpPr>
        <p:sp>
          <p:nvSpPr>
            <p:cNvPr id="13" name="Rectangle 12">
              <a:extLst>
                <a:ext uri="{FF2B5EF4-FFF2-40B4-BE49-F238E27FC236}">
                  <a16:creationId xmlns:a16="http://schemas.microsoft.com/office/drawing/2014/main" id="{7863F0F5-399D-63AB-348D-44FDA6C3BF8F}"/>
                </a:ext>
              </a:extLst>
            </p:cNvPr>
            <p:cNvSpPr/>
            <p:nvPr/>
          </p:nvSpPr>
          <p:spPr>
            <a:xfrm>
              <a:off x="6006705" y="2399715"/>
              <a:ext cx="4424919" cy="3534553"/>
            </a:xfrm>
            <a:prstGeom prst="rect">
              <a:avLst/>
            </a:prstGeom>
            <a:solidFill>
              <a:schemeClr val="accent1">
                <a:lumMod val="50000"/>
              </a:schemeClr>
            </a:solidFill>
            <a:ln>
              <a:noFill/>
            </a:ln>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pic>
          <p:nvPicPr>
            <p:cNvPr id="15" name="Picture 14">
              <a:extLst>
                <a:ext uri="{FF2B5EF4-FFF2-40B4-BE49-F238E27FC236}">
                  <a16:creationId xmlns:a16="http://schemas.microsoft.com/office/drawing/2014/main" id="{B796714B-CBA5-212C-DA98-F9FA089A8DC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06705" y="2417012"/>
              <a:ext cx="4412773" cy="2538617"/>
            </a:xfrm>
            <a:prstGeom prst="rect">
              <a:avLst/>
            </a:prstGeom>
          </p:spPr>
        </p:pic>
        <p:sp>
          <p:nvSpPr>
            <p:cNvPr id="16" name="TextBox 15">
              <a:extLst>
                <a:ext uri="{FF2B5EF4-FFF2-40B4-BE49-F238E27FC236}">
                  <a16:creationId xmlns:a16="http://schemas.microsoft.com/office/drawing/2014/main" id="{5765C7D3-4054-3322-85FC-3F4FDE366445}"/>
                </a:ext>
              </a:extLst>
            </p:cNvPr>
            <p:cNvSpPr txBox="1"/>
            <p:nvPr/>
          </p:nvSpPr>
          <p:spPr>
            <a:xfrm>
              <a:off x="6096000" y="5064975"/>
              <a:ext cx="4176778" cy="646331"/>
            </a:xfrm>
            <a:prstGeom prst="rect">
              <a:avLst/>
            </a:prstGeom>
            <a:noFill/>
          </p:spPr>
          <p:txBody>
            <a:bodyPr wrap="square" rtlCol="0">
              <a:spAutoFit/>
            </a:bodyPr>
            <a:lstStyle/>
            <a:p>
              <a:r>
                <a:rPr lang="en-US" b="0" i="0" dirty="0">
                  <a:solidFill>
                    <a:srgbClr val="D1D5DB"/>
                  </a:solidFill>
                  <a:effectLst/>
                  <a:latin typeface="Söhne"/>
                </a:rPr>
                <a:t>To create a proof of concept on how to implement a simple online web app</a:t>
              </a:r>
              <a:endParaRPr lang="en-US" dirty="0"/>
            </a:p>
          </p:txBody>
        </p:sp>
      </p:grpSp>
      <p:grpSp>
        <p:nvGrpSpPr>
          <p:cNvPr id="22" name="Group 21">
            <a:extLst>
              <a:ext uri="{FF2B5EF4-FFF2-40B4-BE49-F238E27FC236}">
                <a16:creationId xmlns:a16="http://schemas.microsoft.com/office/drawing/2014/main" id="{48700717-9736-4ADB-DED2-BCD2BCCF4936}"/>
              </a:ext>
            </a:extLst>
          </p:cNvPr>
          <p:cNvGrpSpPr/>
          <p:nvPr/>
        </p:nvGrpSpPr>
        <p:grpSpPr>
          <a:xfrm>
            <a:off x="772233" y="2395269"/>
            <a:ext cx="4424918" cy="3539000"/>
            <a:chOff x="772233" y="2395269"/>
            <a:chExt cx="4424918" cy="3539000"/>
          </a:xfrm>
        </p:grpSpPr>
        <p:sp>
          <p:nvSpPr>
            <p:cNvPr id="9" name="Rectangle 8">
              <a:extLst>
                <a:ext uri="{FF2B5EF4-FFF2-40B4-BE49-F238E27FC236}">
                  <a16:creationId xmlns:a16="http://schemas.microsoft.com/office/drawing/2014/main" id="{62F5C9D4-914D-A4ED-603A-727E5080096F}"/>
                </a:ext>
              </a:extLst>
            </p:cNvPr>
            <p:cNvSpPr/>
            <p:nvPr/>
          </p:nvSpPr>
          <p:spPr>
            <a:xfrm>
              <a:off x="772233" y="2399716"/>
              <a:ext cx="4424918" cy="3534553"/>
            </a:xfrm>
            <a:prstGeom prst="rect">
              <a:avLst/>
            </a:prstGeom>
            <a:solidFill>
              <a:schemeClr val="accent1">
                <a:lumMod val="50000"/>
              </a:schemeClr>
            </a:solidFill>
            <a:ln>
              <a:noFill/>
            </a:ln>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5F3A311F-0650-84D0-6D7A-87AA8B52EAAE}"/>
                </a:ext>
              </a:extLst>
            </p:cNvPr>
            <p:cNvSpPr txBox="1"/>
            <p:nvPr/>
          </p:nvSpPr>
          <p:spPr>
            <a:xfrm>
              <a:off x="827789" y="4982032"/>
              <a:ext cx="4176778" cy="923330"/>
            </a:xfrm>
            <a:prstGeom prst="rect">
              <a:avLst/>
            </a:prstGeom>
            <a:noFill/>
          </p:spPr>
          <p:txBody>
            <a:bodyPr wrap="square" rtlCol="0">
              <a:spAutoFit/>
            </a:bodyPr>
            <a:lstStyle/>
            <a:p>
              <a:r>
                <a:rPr lang="en-US" b="0" i="0" dirty="0">
                  <a:solidFill>
                    <a:srgbClr val="D1D5DB"/>
                  </a:solidFill>
                  <a:effectLst/>
                  <a:latin typeface="Söhne"/>
                </a:rPr>
                <a:t>To demonstrate our newly learned skills in modern web page design and implementation</a:t>
              </a:r>
              <a:endParaRPr lang="en-US" dirty="0"/>
            </a:p>
          </p:txBody>
        </p:sp>
        <p:pic>
          <p:nvPicPr>
            <p:cNvPr id="21" name="Picture 20">
              <a:extLst>
                <a:ext uri="{FF2B5EF4-FFF2-40B4-BE49-F238E27FC236}">
                  <a16:creationId xmlns:a16="http://schemas.microsoft.com/office/drawing/2014/main" id="{FFD07508-59D3-F80F-853F-E5C3387188C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97379" y="2395269"/>
              <a:ext cx="4399772" cy="2557856"/>
            </a:xfrm>
            <a:prstGeom prst="rect">
              <a:avLst/>
            </a:prstGeom>
          </p:spPr>
        </p:pic>
      </p:grpSp>
    </p:spTree>
    <p:extLst>
      <p:ext uri="{BB962C8B-B14F-4D97-AF65-F5344CB8AC3E}">
        <p14:creationId xmlns:p14="http://schemas.microsoft.com/office/powerpoint/2010/main" val="2055972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6DA162-7EB1-8EED-A923-714D82653489}"/>
              </a:ext>
            </a:extLst>
          </p:cNvPr>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a:ext>
            </a:extLst>
          </a:blip>
          <a:srcRect t="7255" r="4167"/>
          <a:stretch/>
        </p:blipFill>
        <p:spPr>
          <a:xfrm>
            <a:off x="1534160" y="629285"/>
            <a:ext cx="9479965" cy="559943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2895600" y="2897901"/>
            <a:ext cx="6400800" cy="768096"/>
          </a:xfrm>
        </p:spPr>
        <p:txBody>
          <a:bodyPr/>
          <a:lstStyle/>
          <a:p>
            <a:r>
              <a:rPr lang="en-US" sz="4400" b="1" dirty="0">
                <a:solidFill>
                  <a:schemeClr val="accent6"/>
                </a:solidFill>
                <a:latin typeface="Arial Black" panose="020B0604020202020204" pitchFamily="34" charset="0"/>
                <a:cs typeface="Arial Black" panose="020B0604020202020204" pitchFamily="34" charset="0"/>
              </a:rPr>
              <a:t>Project scope and limitation</a:t>
            </a:r>
          </a:p>
        </p:txBody>
      </p:sp>
    </p:spTree>
    <p:extLst>
      <p:ext uri="{BB962C8B-B14F-4D97-AF65-F5344CB8AC3E}">
        <p14:creationId xmlns:p14="http://schemas.microsoft.com/office/powerpoint/2010/main" val="2952923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a:extLst>
              <a:ext uri="{FF2B5EF4-FFF2-40B4-BE49-F238E27FC236}">
                <a16:creationId xmlns:a16="http://schemas.microsoft.com/office/drawing/2014/main" id="{CAE4BDE0-2B27-8DA0-4CAA-8AD7E05D6328}"/>
              </a:ext>
            </a:extLst>
          </p:cNvPr>
          <p:cNvSpPr>
            <a:spLocks noGrp="1"/>
          </p:cNvSpPr>
          <p:nvPr>
            <p:ph type="title"/>
          </p:nvPr>
        </p:nvSpPr>
        <p:spPr>
          <a:xfrm>
            <a:off x="621792" y="347472"/>
            <a:ext cx="10671048" cy="768096"/>
          </a:xfrm>
        </p:spPr>
        <p:txBody>
          <a:bodyPr/>
          <a:lstStyle/>
          <a:p>
            <a:r>
              <a:rPr lang="en-US" sz="4400" b="1" dirty="0">
                <a:solidFill>
                  <a:schemeClr val="accent6"/>
                </a:solidFill>
                <a:latin typeface="Arial Black" panose="020B0604020202020204" pitchFamily="34" charset="0"/>
                <a:cs typeface="Arial Black" panose="020B0604020202020204" pitchFamily="34" charset="0"/>
              </a:rPr>
              <a:t>scope</a:t>
            </a:r>
          </a:p>
        </p:txBody>
      </p:sp>
      <p:sp>
        <p:nvSpPr>
          <p:cNvPr id="42" name="Footer Placeholder 5">
            <a:extLst>
              <a:ext uri="{FF2B5EF4-FFF2-40B4-BE49-F238E27FC236}">
                <a16:creationId xmlns:a16="http://schemas.microsoft.com/office/drawing/2014/main" id="{302FBC5E-4D6D-E7E0-65CD-D61C4D1AC72A}"/>
              </a:ext>
            </a:extLst>
          </p:cNvPr>
          <p:cNvSpPr>
            <a:spLocks noGrp="1"/>
          </p:cNvSpPr>
          <p:nvPr>
            <p:ph type="ftr" sz="quarter" idx="11"/>
          </p:nvPr>
        </p:nvSpPr>
        <p:spPr>
          <a:xfrm>
            <a:off x="556478" y="27992"/>
            <a:ext cx="3200400" cy="274320"/>
          </a:xfrm>
        </p:spPr>
        <p:txBody>
          <a:bodyPr/>
          <a:lstStyle/>
          <a:p>
            <a:r>
              <a:rPr lang="en-US" dirty="0" err="1"/>
              <a:t>myStore</a:t>
            </a:r>
            <a:r>
              <a:rPr lang="en-US" dirty="0"/>
              <a:t> Web Application Mini Project 1</a:t>
            </a:r>
          </a:p>
        </p:txBody>
      </p:sp>
      <p:sp>
        <p:nvSpPr>
          <p:cNvPr id="43" name="Slide Number Placeholder 6">
            <a:extLst>
              <a:ext uri="{FF2B5EF4-FFF2-40B4-BE49-F238E27FC236}">
                <a16:creationId xmlns:a16="http://schemas.microsoft.com/office/drawing/2014/main" id="{1A480C94-E51E-CA07-D344-9D353D18880F}"/>
              </a:ext>
            </a:extLst>
          </p:cNvPr>
          <p:cNvSpPr>
            <a:spLocks noGrp="1"/>
          </p:cNvSpPr>
          <p:nvPr>
            <p:ph type="sldNum" sz="quarter" idx="12"/>
          </p:nvPr>
        </p:nvSpPr>
        <p:spPr>
          <a:xfrm>
            <a:off x="10945368" y="457200"/>
            <a:ext cx="987552" cy="274320"/>
          </a:xfrm>
        </p:spPr>
        <p:txBody>
          <a:bodyPr/>
          <a:lstStyle/>
          <a:p>
            <a:fld id="{48F63A3B-78C7-47BE-AE5E-E10140E04643}" type="slidenum">
              <a:rPr lang="en-US" smtClean="0"/>
              <a:t>8</a:t>
            </a:fld>
            <a:endParaRPr lang="en-US" dirty="0"/>
          </a:p>
        </p:txBody>
      </p:sp>
      <p:grpSp>
        <p:nvGrpSpPr>
          <p:cNvPr id="44" name="Group 43">
            <a:extLst>
              <a:ext uri="{FF2B5EF4-FFF2-40B4-BE49-F238E27FC236}">
                <a16:creationId xmlns:a16="http://schemas.microsoft.com/office/drawing/2014/main" id="{AF9E3167-86CD-C79F-B480-84B56A8B1D92}"/>
              </a:ext>
            </a:extLst>
          </p:cNvPr>
          <p:cNvGrpSpPr/>
          <p:nvPr/>
        </p:nvGrpSpPr>
        <p:grpSpPr>
          <a:xfrm>
            <a:off x="897576" y="1950558"/>
            <a:ext cx="3268180" cy="3313748"/>
            <a:chOff x="758780" y="1426203"/>
            <a:chExt cx="3268180" cy="3313748"/>
          </a:xfrm>
        </p:grpSpPr>
        <p:sp>
          <p:nvSpPr>
            <p:cNvPr id="45" name="Rectangle 44">
              <a:extLst>
                <a:ext uri="{FF2B5EF4-FFF2-40B4-BE49-F238E27FC236}">
                  <a16:creationId xmlns:a16="http://schemas.microsoft.com/office/drawing/2014/main" id="{61A58862-4DF5-2515-CE36-360AAF4B1790}"/>
                </a:ext>
              </a:extLst>
            </p:cNvPr>
            <p:cNvSpPr/>
            <p:nvPr/>
          </p:nvSpPr>
          <p:spPr>
            <a:xfrm>
              <a:off x="758780" y="1426203"/>
              <a:ext cx="3261408" cy="3313748"/>
            </a:xfrm>
            <a:prstGeom prst="rect">
              <a:avLst/>
            </a:prstGeom>
            <a:solidFill>
              <a:srgbClr val="202C8F"/>
            </a:solidFill>
            <a:ln>
              <a:noFill/>
            </a:ln>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6" name="TextBox 45">
              <a:extLst>
                <a:ext uri="{FF2B5EF4-FFF2-40B4-BE49-F238E27FC236}">
                  <a16:creationId xmlns:a16="http://schemas.microsoft.com/office/drawing/2014/main" id="{95CE8DA7-FBAF-DE25-F3BA-196396FC547A}"/>
                </a:ext>
              </a:extLst>
            </p:cNvPr>
            <p:cNvSpPr txBox="1"/>
            <p:nvPr/>
          </p:nvSpPr>
          <p:spPr>
            <a:xfrm>
              <a:off x="850226" y="3541568"/>
              <a:ext cx="3078515" cy="923330"/>
            </a:xfrm>
            <a:prstGeom prst="rect">
              <a:avLst/>
            </a:prstGeom>
            <a:noFill/>
          </p:spPr>
          <p:txBody>
            <a:bodyPr wrap="square" rtlCol="0">
              <a:spAutoFit/>
            </a:bodyPr>
            <a:lstStyle/>
            <a:p>
              <a:r>
                <a:rPr lang="en-US" b="0" i="0" dirty="0">
                  <a:solidFill>
                    <a:srgbClr val="D1D5DB"/>
                  </a:solidFill>
                  <a:effectLst/>
                  <a:latin typeface="Söhne"/>
                </a:rPr>
                <a:t>Implementation of a static web application facing the client customer.</a:t>
              </a:r>
              <a:endParaRPr lang="en-US" dirty="0"/>
            </a:p>
          </p:txBody>
        </p:sp>
        <p:pic>
          <p:nvPicPr>
            <p:cNvPr id="47" name="Picture 2" descr="10 Tips for Connecting With Customers Online - Small Business Trends">
              <a:extLst>
                <a:ext uri="{FF2B5EF4-FFF2-40B4-BE49-F238E27FC236}">
                  <a16:creationId xmlns:a16="http://schemas.microsoft.com/office/drawing/2014/main" id="{55171AA2-C97B-AB85-729C-A2C716BB08E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58780" y="1426203"/>
              <a:ext cx="3268180" cy="18301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Group 47">
            <a:extLst>
              <a:ext uri="{FF2B5EF4-FFF2-40B4-BE49-F238E27FC236}">
                <a16:creationId xmlns:a16="http://schemas.microsoft.com/office/drawing/2014/main" id="{2EEF53A7-ECF9-E673-AD16-F9246B2DBB72}"/>
              </a:ext>
            </a:extLst>
          </p:cNvPr>
          <p:cNvGrpSpPr/>
          <p:nvPr/>
        </p:nvGrpSpPr>
        <p:grpSpPr>
          <a:xfrm>
            <a:off x="4553356" y="1950558"/>
            <a:ext cx="3261408" cy="3313748"/>
            <a:chOff x="4461910" y="1772126"/>
            <a:chExt cx="3261408" cy="3313748"/>
          </a:xfrm>
        </p:grpSpPr>
        <p:sp>
          <p:nvSpPr>
            <p:cNvPr id="49" name="Rectangle 48">
              <a:extLst>
                <a:ext uri="{FF2B5EF4-FFF2-40B4-BE49-F238E27FC236}">
                  <a16:creationId xmlns:a16="http://schemas.microsoft.com/office/drawing/2014/main" id="{6932A2B4-C08B-72FA-7607-BB3E845FA8E8}"/>
                </a:ext>
              </a:extLst>
            </p:cNvPr>
            <p:cNvSpPr/>
            <p:nvPr/>
          </p:nvSpPr>
          <p:spPr>
            <a:xfrm>
              <a:off x="4461910" y="1772126"/>
              <a:ext cx="3261408" cy="3313748"/>
            </a:xfrm>
            <a:prstGeom prst="rect">
              <a:avLst/>
            </a:prstGeom>
            <a:solidFill>
              <a:srgbClr val="202C8F"/>
            </a:solidFill>
            <a:ln>
              <a:noFill/>
            </a:ln>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TextBox 49">
              <a:extLst>
                <a:ext uri="{FF2B5EF4-FFF2-40B4-BE49-F238E27FC236}">
                  <a16:creationId xmlns:a16="http://schemas.microsoft.com/office/drawing/2014/main" id="{83878B77-EB85-F048-6128-583287717943}"/>
                </a:ext>
              </a:extLst>
            </p:cNvPr>
            <p:cNvSpPr txBox="1"/>
            <p:nvPr/>
          </p:nvSpPr>
          <p:spPr>
            <a:xfrm>
              <a:off x="4553356" y="3887491"/>
              <a:ext cx="3078515" cy="923330"/>
            </a:xfrm>
            <a:prstGeom prst="rect">
              <a:avLst/>
            </a:prstGeom>
            <a:noFill/>
          </p:spPr>
          <p:txBody>
            <a:bodyPr wrap="square" rtlCol="0">
              <a:spAutoFit/>
            </a:bodyPr>
            <a:lstStyle/>
            <a:p>
              <a:r>
                <a:rPr lang="en-US" b="0" i="0" dirty="0">
                  <a:solidFill>
                    <a:srgbClr val="D1D5DB"/>
                  </a:solidFill>
                  <a:effectLst/>
                  <a:latin typeface="Söhne"/>
                </a:rPr>
                <a:t>Client selection of products categorized initially into 8 groups</a:t>
              </a:r>
              <a:endParaRPr lang="en-US" dirty="0"/>
            </a:p>
          </p:txBody>
        </p:sp>
        <p:pic>
          <p:nvPicPr>
            <p:cNvPr id="51" name="Picture 50">
              <a:extLst>
                <a:ext uri="{FF2B5EF4-FFF2-40B4-BE49-F238E27FC236}">
                  <a16:creationId xmlns:a16="http://schemas.microsoft.com/office/drawing/2014/main" id="{386B8A8F-B329-63BC-09E3-2ED22A159D0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478020" y="1787366"/>
              <a:ext cx="3224978" cy="1830181"/>
            </a:xfrm>
            <a:prstGeom prst="rect">
              <a:avLst/>
            </a:prstGeom>
          </p:spPr>
        </p:pic>
      </p:grpSp>
      <p:grpSp>
        <p:nvGrpSpPr>
          <p:cNvPr id="52" name="Group 51">
            <a:extLst>
              <a:ext uri="{FF2B5EF4-FFF2-40B4-BE49-F238E27FC236}">
                <a16:creationId xmlns:a16="http://schemas.microsoft.com/office/drawing/2014/main" id="{8AE92FD0-9BE3-AF1A-DC94-F2D07C249A81}"/>
              </a:ext>
            </a:extLst>
          </p:cNvPr>
          <p:cNvGrpSpPr/>
          <p:nvPr/>
        </p:nvGrpSpPr>
        <p:grpSpPr>
          <a:xfrm>
            <a:off x="8202364" y="1940308"/>
            <a:ext cx="3261408" cy="3323998"/>
            <a:chOff x="8110918" y="1761876"/>
            <a:chExt cx="3261408" cy="3323998"/>
          </a:xfrm>
        </p:grpSpPr>
        <p:sp>
          <p:nvSpPr>
            <p:cNvPr id="53" name="Rectangle 52">
              <a:extLst>
                <a:ext uri="{FF2B5EF4-FFF2-40B4-BE49-F238E27FC236}">
                  <a16:creationId xmlns:a16="http://schemas.microsoft.com/office/drawing/2014/main" id="{E4BCB8F7-39E4-55D7-1171-7B8687E40BDF}"/>
                </a:ext>
              </a:extLst>
            </p:cNvPr>
            <p:cNvSpPr/>
            <p:nvPr/>
          </p:nvSpPr>
          <p:spPr>
            <a:xfrm>
              <a:off x="8110918" y="1772126"/>
              <a:ext cx="3261408" cy="3313748"/>
            </a:xfrm>
            <a:prstGeom prst="rect">
              <a:avLst/>
            </a:prstGeom>
            <a:solidFill>
              <a:srgbClr val="202C8F"/>
            </a:solidFill>
            <a:ln>
              <a:noFill/>
            </a:ln>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4" name="TextBox 53">
              <a:extLst>
                <a:ext uri="{FF2B5EF4-FFF2-40B4-BE49-F238E27FC236}">
                  <a16:creationId xmlns:a16="http://schemas.microsoft.com/office/drawing/2014/main" id="{1F436486-B7BB-FC58-6BCB-6338AD3EF3A1}"/>
                </a:ext>
              </a:extLst>
            </p:cNvPr>
            <p:cNvSpPr txBox="1"/>
            <p:nvPr/>
          </p:nvSpPr>
          <p:spPr>
            <a:xfrm>
              <a:off x="8202364" y="3887491"/>
              <a:ext cx="3078515" cy="923330"/>
            </a:xfrm>
            <a:prstGeom prst="rect">
              <a:avLst/>
            </a:prstGeom>
            <a:noFill/>
          </p:spPr>
          <p:txBody>
            <a:bodyPr wrap="square" rtlCol="0">
              <a:spAutoFit/>
            </a:bodyPr>
            <a:lstStyle/>
            <a:p>
              <a:r>
                <a:rPr lang="en-US" b="0" i="0" dirty="0">
                  <a:solidFill>
                    <a:srgbClr val="D1D5DB"/>
                  </a:solidFill>
                  <a:effectLst/>
                  <a:latin typeface="Söhne"/>
                </a:rPr>
                <a:t>Enable the Client to place the product on a shopping cart and perform checkout</a:t>
              </a:r>
              <a:endParaRPr lang="en-US" dirty="0"/>
            </a:p>
          </p:txBody>
        </p:sp>
        <p:pic>
          <p:nvPicPr>
            <p:cNvPr id="55" name="Picture 4">
              <a:extLst>
                <a:ext uri="{FF2B5EF4-FFF2-40B4-BE49-F238E27FC236}">
                  <a16:creationId xmlns:a16="http://schemas.microsoft.com/office/drawing/2014/main" id="{AF66A38D-9889-2373-6C95-13F37F58F830}"/>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8110918" y="1761876"/>
              <a:ext cx="3261408" cy="18556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11930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7A755AEB-3B88-ED35-431F-65527A04A59A}"/>
              </a:ext>
            </a:extLst>
          </p:cNvPr>
          <p:cNvSpPr>
            <a:spLocks noGrp="1"/>
          </p:cNvSpPr>
          <p:nvPr>
            <p:ph type="title"/>
          </p:nvPr>
        </p:nvSpPr>
        <p:spPr>
          <a:xfrm>
            <a:off x="621792" y="347472"/>
            <a:ext cx="10671048" cy="768096"/>
          </a:xfrm>
        </p:spPr>
        <p:txBody>
          <a:bodyPr/>
          <a:lstStyle/>
          <a:p>
            <a:r>
              <a:rPr lang="en-US" sz="4400" b="1" dirty="0">
                <a:solidFill>
                  <a:schemeClr val="accent6"/>
                </a:solidFill>
                <a:latin typeface="Arial Black" panose="020B0604020202020204" pitchFamily="34" charset="0"/>
                <a:cs typeface="Arial Black" panose="020B0604020202020204" pitchFamily="34" charset="0"/>
              </a:rPr>
              <a:t>limitations</a:t>
            </a:r>
          </a:p>
        </p:txBody>
      </p:sp>
      <p:sp>
        <p:nvSpPr>
          <p:cNvPr id="18" name="Footer Placeholder 5">
            <a:extLst>
              <a:ext uri="{FF2B5EF4-FFF2-40B4-BE49-F238E27FC236}">
                <a16:creationId xmlns:a16="http://schemas.microsoft.com/office/drawing/2014/main" id="{D0ED9E2F-60FB-D7F0-291F-1FB7AC07B667}"/>
              </a:ext>
            </a:extLst>
          </p:cNvPr>
          <p:cNvSpPr>
            <a:spLocks noGrp="1"/>
          </p:cNvSpPr>
          <p:nvPr>
            <p:ph type="ftr" sz="quarter" idx="11"/>
          </p:nvPr>
        </p:nvSpPr>
        <p:spPr>
          <a:xfrm>
            <a:off x="556478" y="27992"/>
            <a:ext cx="3200400" cy="274320"/>
          </a:xfrm>
        </p:spPr>
        <p:txBody>
          <a:bodyPr/>
          <a:lstStyle/>
          <a:p>
            <a:r>
              <a:rPr lang="en-US" dirty="0" err="1"/>
              <a:t>myStore</a:t>
            </a:r>
            <a:r>
              <a:rPr lang="en-US" dirty="0"/>
              <a:t> Web Application Mini Project 1</a:t>
            </a:r>
          </a:p>
        </p:txBody>
      </p:sp>
      <p:sp>
        <p:nvSpPr>
          <p:cNvPr id="19" name="Slide Number Placeholder 6">
            <a:extLst>
              <a:ext uri="{FF2B5EF4-FFF2-40B4-BE49-F238E27FC236}">
                <a16:creationId xmlns:a16="http://schemas.microsoft.com/office/drawing/2014/main" id="{C6A2F136-C26E-1813-B74C-EAEA94F9A1B6}"/>
              </a:ext>
            </a:extLst>
          </p:cNvPr>
          <p:cNvSpPr>
            <a:spLocks noGrp="1"/>
          </p:cNvSpPr>
          <p:nvPr>
            <p:ph type="sldNum" sz="quarter" idx="12"/>
          </p:nvPr>
        </p:nvSpPr>
        <p:spPr>
          <a:xfrm>
            <a:off x="10945368" y="457200"/>
            <a:ext cx="987552" cy="274320"/>
          </a:xfrm>
        </p:spPr>
        <p:txBody>
          <a:bodyPr/>
          <a:lstStyle/>
          <a:p>
            <a:fld id="{48F63A3B-78C7-47BE-AE5E-E10140E04643}" type="slidenum">
              <a:rPr lang="en-US" smtClean="0"/>
              <a:t>9</a:t>
            </a:fld>
            <a:endParaRPr lang="en-US" dirty="0"/>
          </a:p>
        </p:txBody>
      </p:sp>
      <p:grpSp>
        <p:nvGrpSpPr>
          <p:cNvPr id="20" name="Group 19">
            <a:extLst>
              <a:ext uri="{FF2B5EF4-FFF2-40B4-BE49-F238E27FC236}">
                <a16:creationId xmlns:a16="http://schemas.microsoft.com/office/drawing/2014/main" id="{E0753CB0-98C4-8FAB-8EF2-D5439BC502A2}"/>
              </a:ext>
            </a:extLst>
          </p:cNvPr>
          <p:cNvGrpSpPr/>
          <p:nvPr/>
        </p:nvGrpSpPr>
        <p:grpSpPr>
          <a:xfrm>
            <a:off x="897576" y="1940309"/>
            <a:ext cx="3261408" cy="3325943"/>
            <a:chOff x="897576" y="1940309"/>
            <a:chExt cx="3261408" cy="3325943"/>
          </a:xfrm>
        </p:grpSpPr>
        <p:sp>
          <p:nvSpPr>
            <p:cNvPr id="21" name="Rectangle 20">
              <a:extLst>
                <a:ext uri="{FF2B5EF4-FFF2-40B4-BE49-F238E27FC236}">
                  <a16:creationId xmlns:a16="http://schemas.microsoft.com/office/drawing/2014/main" id="{E90FFC9B-D212-0608-49F6-B24C6683EEEE}"/>
                </a:ext>
              </a:extLst>
            </p:cNvPr>
            <p:cNvSpPr/>
            <p:nvPr/>
          </p:nvSpPr>
          <p:spPr>
            <a:xfrm>
              <a:off x="897576" y="1950558"/>
              <a:ext cx="3261408" cy="3313748"/>
            </a:xfrm>
            <a:prstGeom prst="rect">
              <a:avLst/>
            </a:prstGeom>
            <a:solidFill>
              <a:schemeClr val="accent4">
                <a:lumMod val="50000"/>
              </a:schemeClr>
            </a:solidFill>
            <a:ln>
              <a:noFill/>
            </a:ln>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2" name="TextBox 21">
              <a:extLst>
                <a:ext uri="{FF2B5EF4-FFF2-40B4-BE49-F238E27FC236}">
                  <a16:creationId xmlns:a16="http://schemas.microsoft.com/office/drawing/2014/main" id="{DCD158BD-3502-BB6B-CA58-D3ACA52D6673}"/>
                </a:ext>
              </a:extLst>
            </p:cNvPr>
            <p:cNvSpPr txBox="1"/>
            <p:nvPr/>
          </p:nvSpPr>
          <p:spPr>
            <a:xfrm>
              <a:off x="989022" y="4065923"/>
              <a:ext cx="3078515" cy="1200329"/>
            </a:xfrm>
            <a:prstGeom prst="rect">
              <a:avLst/>
            </a:prstGeom>
            <a:noFill/>
          </p:spPr>
          <p:txBody>
            <a:bodyPr wrap="square" rtlCol="0">
              <a:spAutoFit/>
            </a:bodyPr>
            <a:lstStyle/>
            <a:p>
              <a:r>
                <a:rPr lang="en-US" b="0" i="0" dirty="0">
                  <a:solidFill>
                    <a:srgbClr val="D1D5DB"/>
                  </a:solidFill>
                  <a:effectLst/>
                  <a:latin typeface="Söhne"/>
                </a:rPr>
                <a:t>All </a:t>
              </a:r>
              <a:r>
                <a:rPr lang="en-US" dirty="0">
                  <a:solidFill>
                    <a:srgbClr val="D1D5DB"/>
                  </a:solidFill>
                  <a:latin typeface="Söhne"/>
                </a:rPr>
                <a:t>d</a:t>
              </a:r>
              <a:r>
                <a:rPr lang="en-US" b="0" i="0" dirty="0">
                  <a:solidFill>
                    <a:srgbClr val="D1D5DB"/>
                  </a:solidFill>
                  <a:effectLst/>
                  <a:latin typeface="Söhne"/>
                </a:rPr>
                <a:t>ata used are static therefore user transactions will not be able to permanently save.</a:t>
              </a:r>
              <a:endParaRPr lang="en-US" dirty="0"/>
            </a:p>
          </p:txBody>
        </p:sp>
        <p:pic>
          <p:nvPicPr>
            <p:cNvPr id="23" name="Picture 2" descr="SAD FACE Blank Template - Imgflip">
              <a:extLst>
                <a:ext uri="{FF2B5EF4-FFF2-40B4-BE49-F238E27FC236}">
                  <a16:creationId xmlns:a16="http://schemas.microsoft.com/office/drawing/2014/main" id="{1C8A38F2-C19C-A220-046B-6A13198101A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97576" y="1940309"/>
              <a:ext cx="3261408" cy="20829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06EBFB79-076B-23FD-961E-8A948BA18358}"/>
              </a:ext>
            </a:extLst>
          </p:cNvPr>
          <p:cNvGrpSpPr/>
          <p:nvPr/>
        </p:nvGrpSpPr>
        <p:grpSpPr>
          <a:xfrm>
            <a:off x="4555176" y="1940309"/>
            <a:ext cx="3261408" cy="3323997"/>
            <a:chOff x="4555176" y="1940309"/>
            <a:chExt cx="3261408" cy="3323997"/>
          </a:xfrm>
        </p:grpSpPr>
        <p:sp>
          <p:nvSpPr>
            <p:cNvPr id="25" name="Rectangle 24">
              <a:extLst>
                <a:ext uri="{FF2B5EF4-FFF2-40B4-BE49-F238E27FC236}">
                  <a16:creationId xmlns:a16="http://schemas.microsoft.com/office/drawing/2014/main" id="{8E1C21CE-5818-BECE-E751-9597339E113C}"/>
                </a:ext>
              </a:extLst>
            </p:cNvPr>
            <p:cNvSpPr/>
            <p:nvPr/>
          </p:nvSpPr>
          <p:spPr>
            <a:xfrm>
              <a:off x="4555176" y="1950558"/>
              <a:ext cx="3261408" cy="3313748"/>
            </a:xfrm>
            <a:prstGeom prst="rect">
              <a:avLst/>
            </a:prstGeom>
            <a:solidFill>
              <a:schemeClr val="accent4">
                <a:lumMod val="50000"/>
              </a:schemeClr>
            </a:solidFill>
            <a:ln>
              <a:noFill/>
            </a:ln>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6" name="TextBox 25">
              <a:extLst>
                <a:ext uri="{FF2B5EF4-FFF2-40B4-BE49-F238E27FC236}">
                  <a16:creationId xmlns:a16="http://schemas.microsoft.com/office/drawing/2014/main" id="{E1E88A4E-4DDA-09B6-5515-002942C7B858}"/>
                </a:ext>
              </a:extLst>
            </p:cNvPr>
            <p:cNvSpPr txBox="1"/>
            <p:nvPr/>
          </p:nvSpPr>
          <p:spPr>
            <a:xfrm>
              <a:off x="4646622" y="4065923"/>
              <a:ext cx="3078515" cy="923330"/>
            </a:xfrm>
            <a:prstGeom prst="rect">
              <a:avLst/>
            </a:prstGeom>
            <a:noFill/>
          </p:spPr>
          <p:txBody>
            <a:bodyPr wrap="square" rtlCol="0">
              <a:spAutoFit/>
            </a:bodyPr>
            <a:lstStyle/>
            <a:p>
              <a:r>
                <a:rPr lang="en-US" b="0" i="0" dirty="0">
                  <a:solidFill>
                    <a:srgbClr val="D1D5DB"/>
                  </a:solidFill>
                  <a:effectLst/>
                  <a:latin typeface="Söhne"/>
                </a:rPr>
                <a:t>Monitoring of status for incoming product deliveries is not implemented</a:t>
              </a:r>
              <a:endParaRPr lang="en-US" dirty="0"/>
            </a:p>
          </p:txBody>
        </p:sp>
        <p:pic>
          <p:nvPicPr>
            <p:cNvPr id="27" name="Picture 4" descr="New Era Eye Care - Home | Facebook">
              <a:extLst>
                <a:ext uri="{FF2B5EF4-FFF2-40B4-BE49-F238E27FC236}">
                  <a16:creationId xmlns:a16="http://schemas.microsoft.com/office/drawing/2014/main" id="{BA5CEAEB-5D23-82FF-8353-594E2F85FBD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55176" y="1940309"/>
              <a:ext cx="3261408" cy="20829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a:extLst>
              <a:ext uri="{FF2B5EF4-FFF2-40B4-BE49-F238E27FC236}">
                <a16:creationId xmlns:a16="http://schemas.microsoft.com/office/drawing/2014/main" id="{7171A7D4-D7F3-F109-ED0D-55D9EEB2D7B7}"/>
              </a:ext>
            </a:extLst>
          </p:cNvPr>
          <p:cNvGrpSpPr/>
          <p:nvPr/>
        </p:nvGrpSpPr>
        <p:grpSpPr>
          <a:xfrm>
            <a:off x="8177736" y="1950558"/>
            <a:ext cx="3261408" cy="3313748"/>
            <a:chOff x="8177736" y="1950558"/>
            <a:chExt cx="3261408" cy="3313748"/>
          </a:xfrm>
        </p:grpSpPr>
        <p:sp>
          <p:nvSpPr>
            <p:cNvPr id="29" name="Rectangle 28">
              <a:extLst>
                <a:ext uri="{FF2B5EF4-FFF2-40B4-BE49-F238E27FC236}">
                  <a16:creationId xmlns:a16="http://schemas.microsoft.com/office/drawing/2014/main" id="{5583193E-7664-6E25-E994-2E4143B68C4B}"/>
                </a:ext>
              </a:extLst>
            </p:cNvPr>
            <p:cNvSpPr/>
            <p:nvPr/>
          </p:nvSpPr>
          <p:spPr>
            <a:xfrm>
              <a:off x="8177736" y="1950558"/>
              <a:ext cx="3261408" cy="3313748"/>
            </a:xfrm>
            <a:prstGeom prst="rect">
              <a:avLst/>
            </a:prstGeom>
            <a:solidFill>
              <a:schemeClr val="accent4">
                <a:lumMod val="50000"/>
              </a:schemeClr>
            </a:solidFill>
            <a:ln>
              <a:noFill/>
            </a:ln>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0" name="TextBox 29">
              <a:extLst>
                <a:ext uri="{FF2B5EF4-FFF2-40B4-BE49-F238E27FC236}">
                  <a16:creationId xmlns:a16="http://schemas.microsoft.com/office/drawing/2014/main" id="{D77B5C4A-4CBD-AD03-9E09-265E72ECF999}"/>
                </a:ext>
              </a:extLst>
            </p:cNvPr>
            <p:cNvSpPr txBox="1"/>
            <p:nvPr/>
          </p:nvSpPr>
          <p:spPr>
            <a:xfrm>
              <a:off x="8269182" y="4116723"/>
              <a:ext cx="3078515" cy="923330"/>
            </a:xfrm>
            <a:prstGeom prst="rect">
              <a:avLst/>
            </a:prstGeom>
            <a:noFill/>
          </p:spPr>
          <p:txBody>
            <a:bodyPr wrap="square" rtlCol="0">
              <a:spAutoFit/>
            </a:bodyPr>
            <a:lstStyle/>
            <a:p>
              <a:r>
                <a:rPr lang="en-US" b="0" i="0" dirty="0">
                  <a:solidFill>
                    <a:srgbClr val="D1D5DB"/>
                  </a:solidFill>
                  <a:effectLst/>
                  <a:latin typeface="Söhne"/>
                </a:rPr>
                <a:t>New user Registration form is implemented but not functional</a:t>
              </a:r>
              <a:endParaRPr lang="en-US" dirty="0"/>
            </a:p>
          </p:txBody>
        </p:sp>
        <p:pic>
          <p:nvPicPr>
            <p:cNvPr id="31" name="Picture 8" descr="детская непосредственность | Funny baby photos, Funny babies, Funny ...">
              <a:extLst>
                <a:ext uri="{FF2B5EF4-FFF2-40B4-BE49-F238E27FC236}">
                  <a16:creationId xmlns:a16="http://schemas.microsoft.com/office/drawing/2014/main" id="{A910087C-68B5-502F-8853-E2D2368E8265}"/>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8179506" y="1954623"/>
              <a:ext cx="3257865" cy="21113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4122830"/>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{3EF77A45-8E60-4456-A945-74AD9E09DE32}tf78438558_win32</Template>
  <TotalTime>1496</TotalTime>
  <Words>1864</Words>
  <Application>Microsoft Office PowerPoint</Application>
  <PresentationFormat>Widescreen</PresentationFormat>
  <Paragraphs>225</Paragraphs>
  <Slides>23</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Arial Black</vt:lpstr>
      <vt:lpstr>Calibri</vt:lpstr>
      <vt:lpstr>Consolas</vt:lpstr>
      <vt:lpstr>Sabon Next LT</vt:lpstr>
      <vt:lpstr>Söhne</vt:lpstr>
      <vt:lpstr>Office Theme</vt:lpstr>
      <vt:lpstr>MYSTORE WEB APPLICATION mini project 1 </vt:lpstr>
      <vt:lpstr>AGENDA</vt:lpstr>
      <vt:lpstr>Brief Introduction</vt:lpstr>
      <vt:lpstr>PowerPoint Presentation</vt:lpstr>
      <vt:lpstr>PowerPoint Presentation</vt:lpstr>
      <vt:lpstr>Objectives of the project</vt:lpstr>
      <vt:lpstr>Project scope and limitation</vt:lpstr>
      <vt:lpstr>scope</vt:lpstr>
      <vt:lpstr>limitations</vt:lpstr>
      <vt:lpstr>BUSINESS OPPORTUNITIES ARE LIKE BUSES. THERE'S ALWAYS ANOTHER ONE COMING.</vt:lpstr>
      <vt:lpstr>TechnologIES UTILIZED TO IMPLEMENT THE PROJECT</vt:lpstr>
      <vt:lpstr>PowerPoint Presentation</vt:lpstr>
      <vt:lpstr>PowerPoint Presentation</vt:lpstr>
      <vt:lpstr>Use case diagram</vt:lpstr>
      <vt:lpstr>PowerPoint Presentation</vt:lpstr>
      <vt:lpstr>OBJECT MODELS</vt:lpstr>
      <vt:lpstr>PowerPoint Presentation</vt:lpstr>
      <vt:lpstr>Push mo lang yan te.</vt:lpstr>
      <vt:lpstr>DATA FLOW diagram</vt:lpstr>
      <vt:lpstr>PowerPoint Presentation</vt:lpstr>
      <vt:lpstr>Road map</vt:lpstr>
      <vt:lpstr>Designing and implementing a simple static online shopping system in spite of yet limited time and lack of experience is challenging but doable and rewarding enough</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dc:title>
  <dc:subject/>
  <dc:creator>user1</dc:creator>
  <cp:lastModifiedBy>user1</cp:lastModifiedBy>
  <cp:revision>183</cp:revision>
  <dcterms:created xsi:type="dcterms:W3CDTF">2023-02-13T22:44:20Z</dcterms:created>
  <dcterms:modified xsi:type="dcterms:W3CDTF">2023-02-16T12:20:22Z</dcterms:modified>
</cp:coreProperties>
</file>